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66" r:id="rId1"/>
  </p:sldMasterIdLst>
  <p:notesMasterIdLst>
    <p:notesMasterId r:id="rId7"/>
  </p:notesMasterIdLst>
  <p:sldIdLst>
    <p:sldId id="761" r:id="rId2"/>
    <p:sldId id="2146846867" r:id="rId3"/>
    <p:sldId id="2146846851" r:id="rId4"/>
    <p:sldId id="2146846802" r:id="rId5"/>
    <p:sldId id="2146846866" r:id="rId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ko Ogiwara" initials="YO" lastIdx="1" clrIdx="0">
    <p:extLst>
      <p:ext uri="{19B8F6BF-5375-455C-9EA6-DF929625EA0E}">
        <p15:presenceInfo xmlns:p15="http://schemas.microsoft.com/office/powerpoint/2012/main" userId="S::yoko_ogiwara@ajinomoto.com::15fbe251-2596-413a-a2d4-ef4d9c900c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FF"/>
    <a:srgbClr val="BFBFBF"/>
    <a:srgbClr val="FFFCF3"/>
    <a:srgbClr val="D9D9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40" autoAdjust="0"/>
    <p:restoredTop sz="73529" autoAdjust="0"/>
  </p:normalViewPr>
  <p:slideViewPr>
    <p:cSldViewPr snapToGrid="0">
      <p:cViewPr varScale="1">
        <p:scale>
          <a:sx n="84" d="100"/>
          <a:sy n="84" d="100"/>
        </p:scale>
        <p:origin x="286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0AEB0-69E1-4D86-ABCD-FB1B6302F0BE}" type="datetimeFigureOut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EFB96-7983-4DBC-8C6F-F5353C3D3B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060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CE818D-88FC-4CB2-9EFB-D2EDA8213276}" type="slidenum">
              <a:rPr lang="ja-JP" altLang="en-US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4224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2338" y="746125"/>
            <a:ext cx="4970462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体験マット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１人の体験に必要な器具を表示しています。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スライドにて掲示や、１人づつに配布するマット</a:t>
            </a:r>
            <a:r>
              <a:rPr lang="ja-JP" altLang="en-US" sz="1050">
                <a:latin typeface="Meiryo UI" panose="020B0604030504040204" pitchFamily="50" charset="-128"/>
                <a:ea typeface="Meiryo UI" panose="020B0604030504040204" pitchFamily="50" charset="-128"/>
              </a:rPr>
              <a:t>として　ご使用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①りんごジュース 果汁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％　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②カップ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③小さじ（５㎖）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④</a:t>
            </a:r>
            <a:r>
              <a:rPr kumimoji="1" lang="ja-JP" altLang="en-US" sz="105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うま味調味料（「味の素</a:t>
            </a:r>
            <a:r>
              <a:rPr kumimoji="1" lang="en-US" altLang="ja-JP" sz="5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®</a:t>
            </a:r>
            <a:r>
              <a:rPr kumimoji="1" lang="ja-JP" altLang="en-US" sz="105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」など）　　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⑤水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E818D-88FC-4CB2-9EFB-D2EDA8213276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1006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46150" y="746125"/>
            <a:ext cx="4973638" cy="3730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05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E818D-88FC-4CB2-9EFB-D2EDA8213276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8211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2338" y="746125"/>
            <a:ext cx="4970462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E818D-88FC-4CB2-9EFB-D2EDA8213276}" type="slidenum">
              <a:rPr lang="ja-JP" altLang="en-US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7127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6EFB96-7983-4DBC-8C6F-F5353C3D3B5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370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96EF0A7-DEC0-4BD6-BA51-EFDAAFC00D05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11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CDB20AE-B7CE-4F07-BAA8-2FE4B0CAF8F5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65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38463D-79D6-4388-83D4-05860A3D4AF6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18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5BC6566-9139-4138-88CF-FFD7D9DA136C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93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FC04163-FE7C-46E5-B8D1-F6EECF8C736E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314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7F87D02-4D44-4341-9FCC-E6F53B65DCEF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12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DCCD59-D0CC-4383-98B2-36CFC9019870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41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D300BA2-2E8B-4D82-BBD6-D6F09BC1B759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88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A44031-7F02-4440-B718-9B78DE9E8946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929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927F38-667C-4170-A934-BDB41697A246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125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76C5293-6D97-48D3-BD90-E231D4A2A32A}" type="datetime1">
              <a:rPr kumimoji="1" lang="ja-JP" altLang="en-US" smtClean="0"/>
              <a:t>2024/2/5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1CB8-940A-447B-8AF6-946B66CFD1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64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8709" y="6492875"/>
            <a:ext cx="7352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defRPr>
            </a:lvl1pPr>
          </a:lstStyle>
          <a:p>
            <a:fld id="{F19F1CB8-940A-447B-8AF6-946B66CFD11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943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microsoft.com/office/2007/relationships/hdphoto" Target="../media/hdphoto2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356B48B7-221A-4E42-A656-05609856A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7237" y="3838810"/>
            <a:ext cx="2961919" cy="2495781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5C6387-04DB-3D54-DE84-F47ED4331702}"/>
              </a:ext>
            </a:extLst>
          </p:cNvPr>
          <p:cNvSpPr txBox="1"/>
          <p:nvPr/>
        </p:nvSpPr>
        <p:spPr>
          <a:xfrm>
            <a:off x="-2" y="112758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spc="20" dirty="0">
                <a:solidFill>
                  <a:srgbClr val="500000"/>
                </a:solidFill>
                <a:effectLst>
                  <a:glow rad="1270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味の体験授業シリーズ ３　</a:t>
            </a:r>
            <a:endParaRPr kumimoji="1" lang="en-US" altLang="ja-JP" sz="2800" spc="20" dirty="0">
              <a:solidFill>
                <a:srgbClr val="500000"/>
              </a:solidFill>
              <a:effectLst>
                <a:glow rad="1270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131CC2E-7E9F-DE79-1D2C-4B46BBE0FD83}"/>
              </a:ext>
            </a:extLst>
          </p:cNvPr>
          <p:cNvSpPr txBox="1"/>
          <p:nvPr/>
        </p:nvSpPr>
        <p:spPr>
          <a:xfrm>
            <a:off x="0" y="1835887"/>
            <a:ext cx="9144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200" b="1" dirty="0">
                <a:solidFill>
                  <a:srgbClr val="FF66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～りんごジュースの味が変化！～</a:t>
            </a:r>
            <a:endParaRPr kumimoji="1" lang="en-US" altLang="ja-JP" sz="5200" b="1" dirty="0">
              <a:solidFill>
                <a:srgbClr val="FF66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" name="図 8" descr="ロゴ&#10;&#10;自動的に生成された説明">
            <a:extLst>
              <a:ext uri="{FF2B5EF4-FFF2-40B4-BE49-F238E27FC236}">
                <a16:creationId xmlns:a16="http://schemas.microsoft.com/office/drawing/2014/main" id="{92D4C282-B483-0904-441F-3A7656A601D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600" y="131322"/>
            <a:ext cx="907045" cy="656929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6E80A7A-0AB6-297B-BDB9-C27EB6BB129A}"/>
              </a:ext>
            </a:extLst>
          </p:cNvPr>
          <p:cNvSpPr txBox="1"/>
          <p:nvPr/>
        </p:nvSpPr>
        <p:spPr>
          <a:xfrm>
            <a:off x="-3" y="30596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ねらい：食べ物の味は、色々な「味」の組み合わせによってできていることを知る</a:t>
            </a:r>
          </a:p>
        </p:txBody>
      </p:sp>
    </p:spTree>
    <p:extLst>
      <p:ext uri="{BB962C8B-B14F-4D97-AF65-F5344CB8AC3E}">
        <p14:creationId xmlns:p14="http://schemas.microsoft.com/office/powerpoint/2010/main" val="289428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83E75A8-4125-45B1-9C8C-F69667BC654A}"/>
              </a:ext>
            </a:extLst>
          </p:cNvPr>
          <p:cNvSpPr txBox="1"/>
          <p:nvPr/>
        </p:nvSpPr>
        <p:spPr>
          <a:xfrm>
            <a:off x="2037053" y="-515241"/>
            <a:ext cx="502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b="1" dirty="0">
              <a:solidFill>
                <a:srgbClr val="8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C541BA3F-D5BD-A8A6-BE68-6C9A34B53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6495" y="6492875"/>
            <a:ext cx="407505" cy="365125"/>
          </a:xfrm>
        </p:spPr>
        <p:txBody>
          <a:bodyPr/>
          <a:lstStyle/>
          <a:p>
            <a:r>
              <a:rPr kumimoji="1" lang="en-US" altLang="ja-JP" dirty="0"/>
              <a:t>2</a:t>
            </a:r>
          </a:p>
        </p:txBody>
      </p:sp>
      <p:pic>
        <p:nvPicPr>
          <p:cNvPr id="10" name="図 9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F3572FB1-E1DB-318B-5922-A8E3C65BC8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157" y="4064565"/>
            <a:ext cx="2229830" cy="2237046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E872DA6-BAE5-E41F-C258-C0867774171D}"/>
              </a:ext>
            </a:extLst>
          </p:cNvPr>
          <p:cNvSpPr txBox="1"/>
          <p:nvPr/>
        </p:nvSpPr>
        <p:spPr>
          <a:xfrm>
            <a:off x="0" y="182899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solidFill>
                  <a:srgbClr val="8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りんごジュースの味が変化！</a:t>
            </a:r>
            <a:endParaRPr kumimoji="1" lang="en-US" altLang="ja-JP" sz="4800" dirty="0">
              <a:solidFill>
                <a:srgbClr val="8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Freeform 3">
            <a:extLst>
              <a:ext uri="{FF2B5EF4-FFF2-40B4-BE49-F238E27FC236}">
                <a16:creationId xmlns:a16="http://schemas.microsoft.com/office/drawing/2014/main" id="{809B57E1-BEF4-57FC-1DF1-813F3E17A8D5}"/>
              </a:ext>
            </a:extLst>
          </p:cNvPr>
          <p:cNvSpPr>
            <a:spLocks noChangeAspect="1"/>
          </p:cNvSpPr>
          <p:nvPr/>
        </p:nvSpPr>
        <p:spPr bwMode="auto">
          <a:xfrm>
            <a:off x="403336" y="4932793"/>
            <a:ext cx="998211" cy="724534"/>
          </a:xfrm>
          <a:custGeom>
            <a:avLst/>
            <a:gdLst>
              <a:gd name="T0" fmla="*/ 0 w 705"/>
              <a:gd name="T1" fmla="*/ 0 h 480"/>
              <a:gd name="T2" fmla="*/ 105 w 705"/>
              <a:gd name="T3" fmla="*/ 480 h 480"/>
              <a:gd name="T4" fmla="*/ 600 w 705"/>
              <a:gd name="T5" fmla="*/ 480 h 480"/>
              <a:gd name="T6" fmla="*/ 705 w 705"/>
              <a:gd name="T7" fmla="*/ 3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5" h="480">
                <a:moveTo>
                  <a:pt x="0" y="0"/>
                </a:moveTo>
                <a:lnTo>
                  <a:pt x="105" y="480"/>
                </a:lnTo>
                <a:lnTo>
                  <a:pt x="600" y="480"/>
                </a:lnTo>
                <a:lnTo>
                  <a:pt x="705" y="3"/>
                </a:lnTo>
              </a:path>
            </a:pathLst>
          </a:custGeom>
          <a:solidFill>
            <a:schemeClr val="bg1"/>
          </a:solidFill>
          <a:ln w="28575" cmpd="sng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Oval 4">
            <a:extLst>
              <a:ext uri="{FF2B5EF4-FFF2-40B4-BE49-F238E27FC236}">
                <a16:creationId xmlns:a16="http://schemas.microsoft.com/office/drawing/2014/main" id="{7EBD9F85-B6B8-7F3A-33B4-A18BE65FDA0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2115" y="4864726"/>
            <a:ext cx="1043198" cy="129327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Freeform 5">
            <a:extLst>
              <a:ext uri="{FF2B5EF4-FFF2-40B4-BE49-F238E27FC236}">
                <a16:creationId xmlns:a16="http://schemas.microsoft.com/office/drawing/2014/main" id="{8261D261-F219-2AB1-C9C7-2BFE4B7E88AD}"/>
              </a:ext>
            </a:extLst>
          </p:cNvPr>
          <p:cNvSpPr>
            <a:spLocks noChangeAspect="1"/>
          </p:cNvSpPr>
          <p:nvPr/>
        </p:nvSpPr>
        <p:spPr bwMode="auto">
          <a:xfrm>
            <a:off x="379569" y="4923717"/>
            <a:ext cx="1047442" cy="733609"/>
          </a:xfrm>
          <a:custGeom>
            <a:avLst/>
            <a:gdLst>
              <a:gd name="T0" fmla="*/ 0 w 705"/>
              <a:gd name="T1" fmla="*/ 0 h 480"/>
              <a:gd name="T2" fmla="*/ 105 w 705"/>
              <a:gd name="T3" fmla="*/ 480 h 480"/>
              <a:gd name="T4" fmla="*/ 600 w 705"/>
              <a:gd name="T5" fmla="*/ 480 h 480"/>
              <a:gd name="T6" fmla="*/ 705 w 705"/>
              <a:gd name="T7" fmla="*/ 3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05" h="480">
                <a:moveTo>
                  <a:pt x="0" y="0"/>
                </a:moveTo>
                <a:lnTo>
                  <a:pt x="105" y="480"/>
                </a:lnTo>
                <a:lnTo>
                  <a:pt x="600" y="480"/>
                </a:lnTo>
                <a:lnTo>
                  <a:pt x="705" y="3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Oval 6">
            <a:extLst>
              <a:ext uri="{FF2B5EF4-FFF2-40B4-BE49-F238E27FC236}">
                <a16:creationId xmlns:a16="http://schemas.microsoft.com/office/drawing/2014/main" id="{CF9C39CD-EB67-D03A-E151-68EEC82BD9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4240" y="5590016"/>
            <a:ext cx="720647" cy="129327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Arc 7">
            <a:extLst>
              <a:ext uri="{FF2B5EF4-FFF2-40B4-BE49-F238E27FC236}">
                <a16:creationId xmlns:a16="http://schemas.microsoft.com/office/drawing/2014/main" id="{1F44B26E-F792-3F9B-0F94-F2872E4FFEB8}"/>
              </a:ext>
            </a:extLst>
          </p:cNvPr>
          <p:cNvSpPr>
            <a:spLocks noChangeAspect="1"/>
          </p:cNvSpPr>
          <p:nvPr/>
        </p:nvSpPr>
        <p:spPr bwMode="auto">
          <a:xfrm>
            <a:off x="389755" y="4984978"/>
            <a:ext cx="1029617" cy="70335"/>
          </a:xfrm>
          <a:custGeom>
            <a:avLst/>
            <a:gdLst>
              <a:gd name="G0" fmla="+- 21385 0 0"/>
              <a:gd name="G1" fmla="+- 0 0 0"/>
              <a:gd name="G2" fmla="+- 21600 0 0"/>
              <a:gd name="T0" fmla="*/ 42754 w 42754"/>
              <a:gd name="T1" fmla="*/ 3153 h 21600"/>
              <a:gd name="T2" fmla="*/ 0 w 42754"/>
              <a:gd name="T3" fmla="*/ 3039 h 21600"/>
              <a:gd name="T4" fmla="*/ 21385 w 42754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754" h="21600" fill="none" extrusionOk="0">
                <a:moveTo>
                  <a:pt x="42753" y="3152"/>
                </a:moveTo>
                <a:cubicBezTo>
                  <a:pt x="41190" y="13749"/>
                  <a:pt x="32096" y="21599"/>
                  <a:pt x="21385" y="21600"/>
                </a:cubicBezTo>
                <a:cubicBezTo>
                  <a:pt x="10629" y="21600"/>
                  <a:pt x="1513" y="13687"/>
                  <a:pt x="-1" y="3039"/>
                </a:cubicBezTo>
              </a:path>
              <a:path w="42754" h="21600" stroke="0" extrusionOk="0">
                <a:moveTo>
                  <a:pt x="42753" y="3152"/>
                </a:moveTo>
                <a:cubicBezTo>
                  <a:pt x="41190" y="13749"/>
                  <a:pt x="32096" y="21599"/>
                  <a:pt x="21385" y="21600"/>
                </a:cubicBezTo>
                <a:cubicBezTo>
                  <a:pt x="10629" y="21600"/>
                  <a:pt x="1513" y="13687"/>
                  <a:pt x="-1" y="3039"/>
                </a:cubicBezTo>
                <a:lnTo>
                  <a:pt x="2138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Arc 8">
            <a:extLst>
              <a:ext uri="{FF2B5EF4-FFF2-40B4-BE49-F238E27FC236}">
                <a16:creationId xmlns:a16="http://schemas.microsoft.com/office/drawing/2014/main" id="{37E5AC4A-6CE7-A5A0-F68B-ECEB7A6A3CFF}"/>
              </a:ext>
            </a:extLst>
          </p:cNvPr>
          <p:cNvSpPr>
            <a:spLocks noChangeAspect="1"/>
          </p:cNvSpPr>
          <p:nvPr/>
        </p:nvSpPr>
        <p:spPr bwMode="auto">
          <a:xfrm>
            <a:off x="534054" y="5645982"/>
            <a:ext cx="736774" cy="70335"/>
          </a:xfrm>
          <a:custGeom>
            <a:avLst/>
            <a:gdLst>
              <a:gd name="G0" fmla="+- 21385 0 0"/>
              <a:gd name="G1" fmla="+- 0 0 0"/>
              <a:gd name="G2" fmla="+- 21600 0 0"/>
              <a:gd name="T0" fmla="*/ 42754 w 42754"/>
              <a:gd name="T1" fmla="*/ 3153 h 21600"/>
              <a:gd name="T2" fmla="*/ 0 w 42754"/>
              <a:gd name="T3" fmla="*/ 3039 h 21600"/>
              <a:gd name="T4" fmla="*/ 21385 w 42754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754" h="21600" fill="none" extrusionOk="0">
                <a:moveTo>
                  <a:pt x="42753" y="3152"/>
                </a:moveTo>
                <a:cubicBezTo>
                  <a:pt x="41190" y="13749"/>
                  <a:pt x="32096" y="21599"/>
                  <a:pt x="21385" y="21600"/>
                </a:cubicBezTo>
                <a:cubicBezTo>
                  <a:pt x="10629" y="21600"/>
                  <a:pt x="1513" y="13687"/>
                  <a:pt x="-1" y="3039"/>
                </a:cubicBezTo>
              </a:path>
              <a:path w="42754" h="21600" stroke="0" extrusionOk="0">
                <a:moveTo>
                  <a:pt x="42753" y="3152"/>
                </a:moveTo>
                <a:cubicBezTo>
                  <a:pt x="41190" y="13749"/>
                  <a:pt x="32096" y="21599"/>
                  <a:pt x="21385" y="21600"/>
                </a:cubicBezTo>
                <a:cubicBezTo>
                  <a:pt x="10629" y="21600"/>
                  <a:pt x="1513" y="13687"/>
                  <a:pt x="-1" y="3039"/>
                </a:cubicBezTo>
                <a:lnTo>
                  <a:pt x="21385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Arc 9">
            <a:extLst>
              <a:ext uri="{FF2B5EF4-FFF2-40B4-BE49-F238E27FC236}">
                <a16:creationId xmlns:a16="http://schemas.microsoft.com/office/drawing/2014/main" id="{F32ACB6A-177D-027D-82B9-2B42B05971D5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534054" y="5586991"/>
            <a:ext cx="736774" cy="70335"/>
          </a:xfrm>
          <a:custGeom>
            <a:avLst/>
            <a:gdLst>
              <a:gd name="G0" fmla="+- 21385 0 0"/>
              <a:gd name="G1" fmla="+- 0 0 0"/>
              <a:gd name="G2" fmla="+- 21600 0 0"/>
              <a:gd name="T0" fmla="*/ 42754 w 42754"/>
              <a:gd name="T1" fmla="*/ 3153 h 21600"/>
              <a:gd name="T2" fmla="*/ 0 w 42754"/>
              <a:gd name="T3" fmla="*/ 3039 h 21600"/>
              <a:gd name="T4" fmla="*/ 21385 w 42754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2754" h="21600" fill="none" extrusionOk="0">
                <a:moveTo>
                  <a:pt x="42753" y="3152"/>
                </a:moveTo>
                <a:cubicBezTo>
                  <a:pt x="41190" y="13749"/>
                  <a:pt x="32096" y="21599"/>
                  <a:pt x="21385" y="21600"/>
                </a:cubicBezTo>
                <a:cubicBezTo>
                  <a:pt x="10629" y="21600"/>
                  <a:pt x="1513" y="13687"/>
                  <a:pt x="-1" y="3039"/>
                </a:cubicBezTo>
              </a:path>
              <a:path w="42754" h="21600" stroke="0" extrusionOk="0">
                <a:moveTo>
                  <a:pt x="42753" y="3152"/>
                </a:moveTo>
                <a:cubicBezTo>
                  <a:pt x="41190" y="13749"/>
                  <a:pt x="32096" y="21599"/>
                  <a:pt x="21385" y="21600"/>
                </a:cubicBezTo>
                <a:cubicBezTo>
                  <a:pt x="10629" y="21600"/>
                  <a:pt x="1513" y="13687"/>
                  <a:pt x="-1" y="3039"/>
                </a:cubicBezTo>
                <a:lnTo>
                  <a:pt x="21385" y="0"/>
                </a:lnTo>
                <a:close/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AutoShape 10">
            <a:extLst>
              <a:ext uri="{FF2B5EF4-FFF2-40B4-BE49-F238E27FC236}">
                <a16:creationId xmlns:a16="http://schemas.microsoft.com/office/drawing/2014/main" id="{F3F6361D-8E7C-C8BE-8D0B-A92907937E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9066" y="5370690"/>
            <a:ext cx="830144" cy="284368"/>
          </a:xfrm>
          <a:custGeom>
            <a:avLst/>
            <a:gdLst>
              <a:gd name="G0" fmla="+- 1420 0 0"/>
              <a:gd name="G1" fmla="+- 21600 0 1420"/>
              <a:gd name="G2" fmla="*/ 1420 1 2"/>
              <a:gd name="G3" fmla="+- 21600 0 G2"/>
              <a:gd name="G4" fmla="+/ 1420 21600 2"/>
              <a:gd name="G5" fmla="+/ G1 0 2"/>
              <a:gd name="G6" fmla="*/ 21600 21600 1420"/>
              <a:gd name="G7" fmla="*/ G6 1 2"/>
              <a:gd name="G8" fmla="+- 21600 0 G7"/>
              <a:gd name="G9" fmla="*/ 21600 1 2"/>
              <a:gd name="G10" fmla="+- 1420 0 G9"/>
              <a:gd name="G11" fmla="?: G10 G8 0"/>
              <a:gd name="G12" fmla="?: G10 G7 21600"/>
              <a:gd name="T0" fmla="*/ 20890 w 21600"/>
              <a:gd name="T1" fmla="*/ 10800 h 21600"/>
              <a:gd name="T2" fmla="*/ 10800 w 21600"/>
              <a:gd name="T3" fmla="*/ 21600 h 21600"/>
              <a:gd name="T4" fmla="*/ 710 w 21600"/>
              <a:gd name="T5" fmla="*/ 10800 h 21600"/>
              <a:gd name="T6" fmla="*/ 10800 w 21600"/>
              <a:gd name="T7" fmla="*/ 0 h 21600"/>
              <a:gd name="T8" fmla="*/ 2510 w 21600"/>
              <a:gd name="T9" fmla="*/ 2510 h 21600"/>
              <a:gd name="T10" fmla="*/ 19090 w 21600"/>
              <a:gd name="T11" fmla="*/ 1909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420" y="21600"/>
                </a:lnTo>
                <a:lnTo>
                  <a:pt x="2018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Oval 11">
            <a:extLst>
              <a:ext uri="{FF2B5EF4-FFF2-40B4-BE49-F238E27FC236}">
                <a16:creationId xmlns:a16="http://schemas.microsoft.com/office/drawing/2014/main" id="{C7908142-95EA-E2E0-6237-9A6960B019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4159" y="5326824"/>
            <a:ext cx="814866" cy="98319"/>
          </a:xfrm>
          <a:prstGeom prst="ellipse">
            <a:avLst/>
          </a:prstGeom>
          <a:solidFill>
            <a:srgbClr val="FFCC66"/>
          </a:solidFill>
          <a:ln w="2857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Oval 12">
            <a:extLst>
              <a:ext uri="{FF2B5EF4-FFF2-40B4-BE49-F238E27FC236}">
                <a16:creationId xmlns:a16="http://schemas.microsoft.com/office/drawing/2014/main" id="{F1326BAD-6622-E31C-FC37-81695C7DA05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5088" y="5586991"/>
            <a:ext cx="716403" cy="121008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201E976-2A46-4BE1-9F15-9E0AE37B22F5}"/>
              </a:ext>
            </a:extLst>
          </p:cNvPr>
          <p:cNvSpPr txBox="1"/>
          <p:nvPr/>
        </p:nvSpPr>
        <p:spPr>
          <a:xfrm>
            <a:off x="271956" y="4160200"/>
            <a:ext cx="2748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りんごジュース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果汁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93839E21-9F4C-76B1-8DDD-F6F4FE66109F}"/>
              </a:ext>
            </a:extLst>
          </p:cNvPr>
          <p:cNvGrpSpPr/>
          <p:nvPr/>
        </p:nvGrpSpPr>
        <p:grpSpPr>
          <a:xfrm>
            <a:off x="5292080" y="4134338"/>
            <a:ext cx="2229830" cy="2237046"/>
            <a:chOff x="5392956" y="4134338"/>
            <a:chExt cx="2229830" cy="2237046"/>
          </a:xfrm>
        </p:grpSpPr>
        <p:pic>
          <p:nvPicPr>
            <p:cNvPr id="28" name="図 27" descr="アイコン&#10;&#10;中程度の精度で自動的に生成された説明">
              <a:extLst>
                <a:ext uri="{FF2B5EF4-FFF2-40B4-BE49-F238E27FC236}">
                  <a16:creationId xmlns:a16="http://schemas.microsoft.com/office/drawing/2014/main" id="{B023F31D-40DE-0D41-C72E-6D1D30581A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2956" y="4134338"/>
              <a:ext cx="2229830" cy="2237046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7DA7F51A-DCCC-5FC8-801F-25FB6FD9D5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053313" y="4755505"/>
              <a:ext cx="774298" cy="988248"/>
            </a:xfrm>
            <a:prstGeom prst="rect">
              <a:avLst/>
            </a:prstGeom>
          </p:spPr>
        </p:pic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36B5612-4A17-D821-8230-C25F6650FC55}"/>
                </a:ext>
              </a:extLst>
            </p:cNvPr>
            <p:cNvSpPr txBox="1"/>
            <p:nvPr/>
          </p:nvSpPr>
          <p:spPr>
            <a:xfrm>
              <a:off x="5503382" y="4314582"/>
              <a:ext cx="19347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うま味調味料</a:t>
              </a:r>
            </a:p>
          </p:txBody>
        </p: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3D1A8A35-3342-E9BA-2045-9A9B0955DD29}"/>
              </a:ext>
            </a:extLst>
          </p:cNvPr>
          <p:cNvGrpSpPr/>
          <p:nvPr/>
        </p:nvGrpSpPr>
        <p:grpSpPr>
          <a:xfrm>
            <a:off x="3491880" y="4148763"/>
            <a:ext cx="2229830" cy="2237046"/>
            <a:chOff x="3606549" y="4148763"/>
            <a:chExt cx="2229830" cy="2237046"/>
          </a:xfrm>
        </p:grpSpPr>
        <p:pic>
          <p:nvPicPr>
            <p:cNvPr id="32" name="図 31" descr="アイコン&#10;&#10;中程度の精度で自動的に生成された説明">
              <a:extLst>
                <a:ext uri="{FF2B5EF4-FFF2-40B4-BE49-F238E27FC236}">
                  <a16:creationId xmlns:a16="http://schemas.microsoft.com/office/drawing/2014/main" id="{2F3EDB30-351B-6D90-0CF9-C65AD4E99B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549" y="4148763"/>
              <a:ext cx="2229830" cy="2237046"/>
            </a:xfrm>
            <a:prstGeom prst="rect">
              <a:avLst/>
            </a:prstGeom>
          </p:spPr>
        </p:pic>
        <p:grpSp>
          <p:nvGrpSpPr>
            <p:cNvPr id="33" name="グループ化 32">
              <a:extLst>
                <a:ext uri="{FF2B5EF4-FFF2-40B4-BE49-F238E27FC236}">
                  <a16:creationId xmlns:a16="http://schemas.microsoft.com/office/drawing/2014/main" id="{522F990C-A7EA-0348-05A9-A66224636ED6}"/>
                </a:ext>
              </a:extLst>
            </p:cNvPr>
            <p:cNvGrpSpPr/>
            <p:nvPr/>
          </p:nvGrpSpPr>
          <p:grpSpPr>
            <a:xfrm>
              <a:off x="3646659" y="4314582"/>
              <a:ext cx="1934759" cy="1151123"/>
              <a:chOff x="3646659" y="4314582"/>
              <a:chExt cx="1934759" cy="1151123"/>
            </a:xfrm>
          </p:grpSpPr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012D600C-48EC-1622-0813-8CCF9E527FD4}"/>
                  </a:ext>
                </a:extLst>
              </p:cNvPr>
              <p:cNvSpPr txBox="1"/>
              <p:nvPr/>
            </p:nvSpPr>
            <p:spPr>
              <a:xfrm>
                <a:off x="3646659" y="4314582"/>
                <a:ext cx="193475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600" dirty="0">
                    <a:latin typeface="Meiryo UI" panose="020B0604030504040204" pitchFamily="50" charset="-128"/>
                    <a:ea typeface="Meiryo UI" panose="020B0604030504040204" pitchFamily="50" charset="-128"/>
                  </a:rPr>
                  <a:t>小さじ</a:t>
                </a:r>
              </a:p>
            </p:txBody>
          </p:sp>
          <p:pic>
            <p:nvPicPr>
              <p:cNvPr id="35" name="図 34">
                <a:extLst>
                  <a:ext uri="{FF2B5EF4-FFF2-40B4-BE49-F238E27FC236}">
                    <a16:creationId xmlns:a16="http://schemas.microsoft.com/office/drawing/2014/main" id="{FFBD929B-EDD1-08C2-8084-F66E7B17BE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10000" b="90000" l="10000" r="90000">
                            <a14:foregroundMark x1="9977" y1="30909" x2="9977" y2="30909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 rot="19591212">
                <a:off x="4050903" y="4900471"/>
                <a:ext cx="1510715" cy="565234"/>
              </a:xfrm>
              <a:prstGeom prst="rect">
                <a:avLst/>
              </a:prstGeom>
            </p:spPr>
          </p:pic>
        </p:grpSp>
      </p:grpSp>
      <p:pic>
        <p:nvPicPr>
          <p:cNvPr id="37" name="図 36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E9B4C605-8FFF-81F7-BC68-EE1A73A4CF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064565"/>
            <a:ext cx="2229830" cy="2237046"/>
          </a:xfrm>
          <a:prstGeom prst="rect">
            <a:avLst/>
          </a:prstGeom>
        </p:spPr>
      </p:pic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42760BFB-8BAB-55FC-5425-14806D72564F}"/>
              </a:ext>
            </a:extLst>
          </p:cNvPr>
          <p:cNvGrpSpPr/>
          <p:nvPr/>
        </p:nvGrpSpPr>
        <p:grpSpPr>
          <a:xfrm>
            <a:off x="2191097" y="4821740"/>
            <a:ext cx="1047442" cy="854617"/>
            <a:chOff x="1093557" y="3410502"/>
            <a:chExt cx="1958975" cy="1793875"/>
          </a:xfrm>
        </p:grpSpPr>
        <p:sp>
          <p:nvSpPr>
            <p:cNvPr id="41" name="Freeform 3">
              <a:extLst>
                <a:ext uri="{FF2B5EF4-FFF2-40B4-BE49-F238E27FC236}">
                  <a16:creationId xmlns:a16="http://schemas.microsoft.com/office/drawing/2014/main" id="{7225F8B8-1280-373F-BA6E-C2390A1F4FE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38007" y="3553377"/>
              <a:ext cx="1866900" cy="1520825"/>
            </a:xfrm>
            <a:custGeom>
              <a:avLst/>
              <a:gdLst>
                <a:gd name="T0" fmla="*/ 0 w 705"/>
                <a:gd name="T1" fmla="*/ 0 h 480"/>
                <a:gd name="T2" fmla="*/ 105 w 705"/>
                <a:gd name="T3" fmla="*/ 480 h 480"/>
                <a:gd name="T4" fmla="*/ 600 w 705"/>
                <a:gd name="T5" fmla="*/ 480 h 480"/>
                <a:gd name="T6" fmla="*/ 705 w 705"/>
                <a:gd name="T7" fmla="*/ 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5" h="480">
                  <a:moveTo>
                    <a:pt x="0" y="0"/>
                  </a:moveTo>
                  <a:lnTo>
                    <a:pt x="105" y="480"/>
                  </a:lnTo>
                  <a:lnTo>
                    <a:pt x="600" y="480"/>
                  </a:lnTo>
                  <a:lnTo>
                    <a:pt x="705" y="3"/>
                  </a:lnTo>
                </a:path>
              </a:pathLst>
            </a:custGeom>
            <a:solidFill>
              <a:schemeClr val="bg1"/>
            </a:solidFill>
            <a:ln w="28575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2" name="Oval 4">
              <a:extLst>
                <a:ext uri="{FF2B5EF4-FFF2-40B4-BE49-F238E27FC236}">
                  <a16:creationId xmlns:a16="http://schemas.microsoft.com/office/drawing/2014/main" id="{0F1F4E15-AE13-987A-D05B-00FD4D0B21E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98319" y="3410502"/>
              <a:ext cx="1951038" cy="27146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3" name="Freeform 5">
              <a:extLst>
                <a:ext uri="{FF2B5EF4-FFF2-40B4-BE49-F238E27FC236}">
                  <a16:creationId xmlns:a16="http://schemas.microsoft.com/office/drawing/2014/main" id="{AC315AEE-06D8-4CC1-0E17-D002EAE9218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93557" y="3534327"/>
              <a:ext cx="1958975" cy="1539875"/>
            </a:xfrm>
            <a:custGeom>
              <a:avLst/>
              <a:gdLst>
                <a:gd name="T0" fmla="*/ 0 w 705"/>
                <a:gd name="T1" fmla="*/ 0 h 480"/>
                <a:gd name="T2" fmla="*/ 105 w 705"/>
                <a:gd name="T3" fmla="*/ 480 h 480"/>
                <a:gd name="T4" fmla="*/ 600 w 705"/>
                <a:gd name="T5" fmla="*/ 480 h 480"/>
                <a:gd name="T6" fmla="*/ 705 w 705"/>
                <a:gd name="T7" fmla="*/ 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5" h="480">
                  <a:moveTo>
                    <a:pt x="0" y="0"/>
                  </a:moveTo>
                  <a:lnTo>
                    <a:pt x="105" y="480"/>
                  </a:lnTo>
                  <a:lnTo>
                    <a:pt x="600" y="480"/>
                  </a:lnTo>
                  <a:lnTo>
                    <a:pt x="705" y="3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4" name="Oval 6">
              <a:extLst>
                <a:ext uri="{FF2B5EF4-FFF2-40B4-BE49-F238E27FC236}">
                  <a16:creationId xmlns:a16="http://schemas.microsoft.com/office/drawing/2014/main" id="{C324E122-8D26-F902-2C34-18952201859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1532" y="4932915"/>
              <a:ext cx="1347787" cy="2714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5" name="Arc 7">
              <a:extLst>
                <a:ext uri="{FF2B5EF4-FFF2-40B4-BE49-F238E27FC236}">
                  <a16:creationId xmlns:a16="http://schemas.microsoft.com/office/drawing/2014/main" id="{A2A5A042-54A0-7A71-37B8-2DE4A3913B3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12607" y="3662915"/>
              <a:ext cx="1925637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6" name="Arc 8">
              <a:extLst>
                <a:ext uri="{FF2B5EF4-FFF2-40B4-BE49-F238E27FC236}">
                  <a16:creationId xmlns:a16="http://schemas.microsoft.com/office/drawing/2014/main" id="{6C1E4F16-F457-A595-FCC2-E1EC85E6A1E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82482" y="5050390"/>
              <a:ext cx="1377950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7" name="Arc 9">
              <a:extLst>
                <a:ext uri="{FF2B5EF4-FFF2-40B4-BE49-F238E27FC236}">
                  <a16:creationId xmlns:a16="http://schemas.microsoft.com/office/drawing/2014/main" id="{BFD701C9-4851-FC1A-7A93-F29FF9AB76C3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382482" y="4926565"/>
              <a:ext cx="1377950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8" name="Oval 12">
              <a:extLst>
                <a:ext uri="{FF2B5EF4-FFF2-40B4-BE49-F238E27FC236}">
                  <a16:creationId xmlns:a16="http://schemas.microsoft.com/office/drawing/2014/main" id="{25168C0E-1DB2-DDB3-5678-00FCF20FEFD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3119" y="4926565"/>
              <a:ext cx="1339850" cy="254000"/>
            </a:xfrm>
            <a:prstGeom prst="ellipse">
              <a:avLst/>
            </a:prstGeom>
            <a:noFill/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F5B2926-360B-8E41-DD2A-313AD8C9BD00}"/>
              </a:ext>
            </a:extLst>
          </p:cNvPr>
          <p:cNvSpPr txBox="1"/>
          <p:nvPr/>
        </p:nvSpPr>
        <p:spPr>
          <a:xfrm>
            <a:off x="2145089" y="4314582"/>
            <a:ext cx="1206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コップ</a:t>
            </a:r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89123C9B-B2B5-8C8B-F697-B57F3D8BCF04}"/>
              </a:ext>
            </a:extLst>
          </p:cNvPr>
          <p:cNvGrpSpPr/>
          <p:nvPr/>
        </p:nvGrpSpPr>
        <p:grpSpPr>
          <a:xfrm>
            <a:off x="7020272" y="4144282"/>
            <a:ext cx="2244213" cy="2196000"/>
            <a:chOff x="7020272" y="4144282"/>
            <a:chExt cx="2244213" cy="2196000"/>
          </a:xfrm>
        </p:grpSpPr>
        <p:pic>
          <p:nvPicPr>
            <p:cNvPr id="50" name="図 49" descr="アイコン&#10;&#10;中程度の精度で自動的に生成された説明">
              <a:extLst>
                <a:ext uri="{FF2B5EF4-FFF2-40B4-BE49-F238E27FC236}">
                  <a16:creationId xmlns:a16="http://schemas.microsoft.com/office/drawing/2014/main" id="{ADFA1AAB-B29E-CB7E-FF8E-2A348C16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20272" y="4144282"/>
              <a:ext cx="2244213" cy="2196000"/>
            </a:xfrm>
            <a:prstGeom prst="rect">
              <a:avLst/>
            </a:prstGeom>
          </p:spPr>
        </p:pic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8C81C03F-25F5-9BB9-B25C-72E8B1518D8D}"/>
                </a:ext>
              </a:extLst>
            </p:cNvPr>
            <p:cNvGrpSpPr/>
            <p:nvPr/>
          </p:nvGrpSpPr>
          <p:grpSpPr>
            <a:xfrm>
              <a:off x="7562504" y="4757075"/>
              <a:ext cx="1047442" cy="854618"/>
              <a:chOff x="1093557" y="3410500"/>
              <a:chExt cx="1958975" cy="1793877"/>
            </a:xfrm>
          </p:grpSpPr>
          <p:sp>
            <p:nvSpPr>
              <p:cNvPr id="54" name="Freeform 3">
                <a:extLst>
                  <a:ext uri="{FF2B5EF4-FFF2-40B4-BE49-F238E27FC236}">
                    <a16:creationId xmlns:a16="http://schemas.microsoft.com/office/drawing/2014/main" id="{BF80E673-73FF-1BC6-8F3B-DF1A4ABF90D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38007" y="3553377"/>
                <a:ext cx="1866900" cy="1520825"/>
              </a:xfrm>
              <a:custGeom>
                <a:avLst/>
                <a:gdLst>
                  <a:gd name="T0" fmla="*/ 0 w 705"/>
                  <a:gd name="T1" fmla="*/ 0 h 480"/>
                  <a:gd name="T2" fmla="*/ 105 w 705"/>
                  <a:gd name="T3" fmla="*/ 480 h 480"/>
                  <a:gd name="T4" fmla="*/ 600 w 705"/>
                  <a:gd name="T5" fmla="*/ 480 h 480"/>
                  <a:gd name="T6" fmla="*/ 705 w 705"/>
                  <a:gd name="T7" fmla="*/ 3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5" h="480">
                    <a:moveTo>
                      <a:pt x="0" y="0"/>
                    </a:moveTo>
                    <a:lnTo>
                      <a:pt x="105" y="480"/>
                    </a:lnTo>
                    <a:lnTo>
                      <a:pt x="600" y="480"/>
                    </a:lnTo>
                    <a:lnTo>
                      <a:pt x="705" y="3"/>
                    </a:lnTo>
                  </a:path>
                </a:pathLst>
              </a:custGeom>
              <a:solidFill>
                <a:schemeClr val="bg1"/>
              </a:solidFill>
              <a:ln w="28575" cmpd="sng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5" name="Oval 4">
                <a:extLst>
                  <a:ext uri="{FF2B5EF4-FFF2-40B4-BE49-F238E27FC236}">
                    <a16:creationId xmlns:a16="http://schemas.microsoft.com/office/drawing/2014/main" id="{4F4F158B-64CE-84E2-6F3B-2721B859E1B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098319" y="3410500"/>
                <a:ext cx="1951038" cy="271462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6" name="Freeform 5">
                <a:extLst>
                  <a:ext uri="{FF2B5EF4-FFF2-40B4-BE49-F238E27FC236}">
                    <a16:creationId xmlns:a16="http://schemas.microsoft.com/office/drawing/2014/main" id="{9DB37F85-D52D-BC90-1245-3F82778B5F5E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093557" y="3534327"/>
                <a:ext cx="1958975" cy="1539875"/>
              </a:xfrm>
              <a:custGeom>
                <a:avLst/>
                <a:gdLst>
                  <a:gd name="T0" fmla="*/ 0 w 705"/>
                  <a:gd name="T1" fmla="*/ 0 h 480"/>
                  <a:gd name="T2" fmla="*/ 105 w 705"/>
                  <a:gd name="T3" fmla="*/ 480 h 480"/>
                  <a:gd name="T4" fmla="*/ 600 w 705"/>
                  <a:gd name="T5" fmla="*/ 480 h 480"/>
                  <a:gd name="T6" fmla="*/ 705 w 705"/>
                  <a:gd name="T7" fmla="*/ 3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05" h="480">
                    <a:moveTo>
                      <a:pt x="0" y="0"/>
                    </a:moveTo>
                    <a:lnTo>
                      <a:pt x="105" y="480"/>
                    </a:lnTo>
                    <a:lnTo>
                      <a:pt x="600" y="480"/>
                    </a:lnTo>
                    <a:lnTo>
                      <a:pt x="705" y="3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7" name="Oval 6">
                <a:extLst>
                  <a:ext uri="{FF2B5EF4-FFF2-40B4-BE49-F238E27FC236}">
                    <a16:creationId xmlns:a16="http://schemas.microsoft.com/office/drawing/2014/main" id="{52A69A78-EAFF-EEE0-B156-43E4548FE879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01532" y="4932915"/>
                <a:ext cx="1347787" cy="27146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17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8" name="Arc 7">
                <a:extLst>
                  <a:ext uri="{FF2B5EF4-FFF2-40B4-BE49-F238E27FC236}">
                    <a16:creationId xmlns:a16="http://schemas.microsoft.com/office/drawing/2014/main" id="{3A5C9028-464F-A99B-7E28-4396235720F3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112607" y="3662915"/>
                <a:ext cx="1925637" cy="147637"/>
              </a:xfrm>
              <a:custGeom>
                <a:avLst/>
                <a:gdLst>
                  <a:gd name="G0" fmla="+- 21385 0 0"/>
                  <a:gd name="G1" fmla="+- 0 0 0"/>
                  <a:gd name="G2" fmla="+- 21600 0 0"/>
                  <a:gd name="T0" fmla="*/ 42754 w 42754"/>
                  <a:gd name="T1" fmla="*/ 3153 h 21600"/>
                  <a:gd name="T2" fmla="*/ 0 w 42754"/>
                  <a:gd name="T3" fmla="*/ 3039 h 21600"/>
                  <a:gd name="T4" fmla="*/ 21385 w 42754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754" h="21600" fill="none" extrusionOk="0">
                    <a:moveTo>
                      <a:pt x="42753" y="3152"/>
                    </a:moveTo>
                    <a:cubicBezTo>
                      <a:pt x="41190" y="13749"/>
                      <a:pt x="32096" y="21599"/>
                      <a:pt x="21385" y="21600"/>
                    </a:cubicBezTo>
                    <a:cubicBezTo>
                      <a:pt x="10629" y="21600"/>
                      <a:pt x="1513" y="13687"/>
                      <a:pt x="-1" y="3039"/>
                    </a:cubicBezTo>
                  </a:path>
                  <a:path w="42754" h="21600" stroke="0" extrusionOk="0">
                    <a:moveTo>
                      <a:pt x="42753" y="3152"/>
                    </a:moveTo>
                    <a:cubicBezTo>
                      <a:pt x="41190" y="13749"/>
                      <a:pt x="32096" y="21599"/>
                      <a:pt x="21385" y="21600"/>
                    </a:cubicBezTo>
                    <a:cubicBezTo>
                      <a:pt x="10629" y="21600"/>
                      <a:pt x="1513" y="13687"/>
                      <a:pt x="-1" y="3039"/>
                    </a:cubicBezTo>
                    <a:lnTo>
                      <a:pt x="21385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59" name="Arc 8">
                <a:extLst>
                  <a:ext uri="{FF2B5EF4-FFF2-40B4-BE49-F238E27FC236}">
                    <a16:creationId xmlns:a16="http://schemas.microsoft.com/office/drawing/2014/main" id="{AF4A3821-BFCB-269C-5A24-1D6D16368CA1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1382482" y="5050390"/>
                <a:ext cx="1377950" cy="147637"/>
              </a:xfrm>
              <a:custGeom>
                <a:avLst/>
                <a:gdLst>
                  <a:gd name="G0" fmla="+- 21385 0 0"/>
                  <a:gd name="G1" fmla="+- 0 0 0"/>
                  <a:gd name="G2" fmla="+- 21600 0 0"/>
                  <a:gd name="T0" fmla="*/ 42754 w 42754"/>
                  <a:gd name="T1" fmla="*/ 3153 h 21600"/>
                  <a:gd name="T2" fmla="*/ 0 w 42754"/>
                  <a:gd name="T3" fmla="*/ 3039 h 21600"/>
                  <a:gd name="T4" fmla="*/ 21385 w 42754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754" h="21600" fill="none" extrusionOk="0">
                    <a:moveTo>
                      <a:pt x="42753" y="3152"/>
                    </a:moveTo>
                    <a:cubicBezTo>
                      <a:pt x="41190" y="13749"/>
                      <a:pt x="32096" y="21599"/>
                      <a:pt x="21385" y="21600"/>
                    </a:cubicBezTo>
                    <a:cubicBezTo>
                      <a:pt x="10629" y="21600"/>
                      <a:pt x="1513" y="13687"/>
                      <a:pt x="-1" y="3039"/>
                    </a:cubicBezTo>
                  </a:path>
                  <a:path w="42754" h="21600" stroke="0" extrusionOk="0">
                    <a:moveTo>
                      <a:pt x="42753" y="3152"/>
                    </a:moveTo>
                    <a:cubicBezTo>
                      <a:pt x="41190" y="13749"/>
                      <a:pt x="32096" y="21599"/>
                      <a:pt x="21385" y="21600"/>
                    </a:cubicBezTo>
                    <a:cubicBezTo>
                      <a:pt x="10629" y="21600"/>
                      <a:pt x="1513" y="13687"/>
                      <a:pt x="-1" y="3039"/>
                    </a:cubicBezTo>
                    <a:lnTo>
                      <a:pt x="21385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0" name="Arc 9">
                <a:extLst>
                  <a:ext uri="{FF2B5EF4-FFF2-40B4-BE49-F238E27FC236}">
                    <a16:creationId xmlns:a16="http://schemas.microsoft.com/office/drawing/2014/main" id="{ABAF8EFE-3718-1C01-F2B0-28314CDAC0F4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V="1">
                <a:off x="1382482" y="4926565"/>
                <a:ext cx="1377950" cy="147637"/>
              </a:xfrm>
              <a:custGeom>
                <a:avLst/>
                <a:gdLst>
                  <a:gd name="G0" fmla="+- 21385 0 0"/>
                  <a:gd name="G1" fmla="+- 0 0 0"/>
                  <a:gd name="G2" fmla="+- 21600 0 0"/>
                  <a:gd name="T0" fmla="*/ 42754 w 42754"/>
                  <a:gd name="T1" fmla="*/ 3153 h 21600"/>
                  <a:gd name="T2" fmla="*/ 0 w 42754"/>
                  <a:gd name="T3" fmla="*/ 3039 h 21600"/>
                  <a:gd name="T4" fmla="*/ 21385 w 42754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754" h="21600" fill="none" extrusionOk="0">
                    <a:moveTo>
                      <a:pt x="42753" y="3152"/>
                    </a:moveTo>
                    <a:cubicBezTo>
                      <a:pt x="41190" y="13749"/>
                      <a:pt x="32096" y="21599"/>
                      <a:pt x="21385" y="21600"/>
                    </a:cubicBezTo>
                    <a:cubicBezTo>
                      <a:pt x="10629" y="21600"/>
                      <a:pt x="1513" y="13687"/>
                      <a:pt x="-1" y="3039"/>
                    </a:cubicBezTo>
                  </a:path>
                  <a:path w="42754" h="21600" stroke="0" extrusionOk="0">
                    <a:moveTo>
                      <a:pt x="42753" y="3152"/>
                    </a:moveTo>
                    <a:cubicBezTo>
                      <a:pt x="41190" y="13749"/>
                      <a:pt x="32096" y="21599"/>
                      <a:pt x="21385" y="21600"/>
                    </a:cubicBezTo>
                    <a:cubicBezTo>
                      <a:pt x="10629" y="21600"/>
                      <a:pt x="1513" y="13687"/>
                      <a:pt x="-1" y="3039"/>
                    </a:cubicBezTo>
                    <a:lnTo>
                      <a:pt x="21385" y="0"/>
                    </a:lnTo>
                    <a:close/>
                  </a:path>
                </a:pathLst>
              </a:custGeom>
              <a:noFill/>
              <a:ln w="9525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1" name="AutoShape 10">
                <a:extLst>
                  <a:ext uri="{FF2B5EF4-FFF2-40B4-BE49-F238E27FC236}">
                    <a16:creationId xmlns:a16="http://schemas.microsoft.com/office/drawing/2014/main" id="{65FBDA7A-DAE7-EBEC-E831-60DCA36B1BD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298343" y="4472538"/>
                <a:ext cx="1552574" cy="596900"/>
              </a:xfrm>
              <a:custGeom>
                <a:avLst/>
                <a:gdLst>
                  <a:gd name="G0" fmla="+- 1420 0 0"/>
                  <a:gd name="G1" fmla="+- 21600 0 1420"/>
                  <a:gd name="G2" fmla="*/ 1420 1 2"/>
                  <a:gd name="G3" fmla="+- 21600 0 G2"/>
                  <a:gd name="G4" fmla="+/ 1420 21600 2"/>
                  <a:gd name="G5" fmla="+/ G1 0 2"/>
                  <a:gd name="G6" fmla="*/ 21600 21600 1420"/>
                  <a:gd name="G7" fmla="*/ G6 1 2"/>
                  <a:gd name="G8" fmla="+- 21600 0 G7"/>
                  <a:gd name="G9" fmla="*/ 21600 1 2"/>
                  <a:gd name="G10" fmla="+- 1420 0 G9"/>
                  <a:gd name="G11" fmla="?: G10 G8 0"/>
                  <a:gd name="G12" fmla="?: G10 G7 21600"/>
                  <a:gd name="T0" fmla="*/ 20890 w 21600"/>
                  <a:gd name="T1" fmla="*/ 10800 h 21600"/>
                  <a:gd name="T2" fmla="*/ 10800 w 21600"/>
                  <a:gd name="T3" fmla="*/ 21600 h 21600"/>
                  <a:gd name="T4" fmla="*/ 710 w 21600"/>
                  <a:gd name="T5" fmla="*/ 10800 h 21600"/>
                  <a:gd name="T6" fmla="*/ 10800 w 21600"/>
                  <a:gd name="T7" fmla="*/ 0 h 21600"/>
                  <a:gd name="T8" fmla="*/ 2510 w 21600"/>
                  <a:gd name="T9" fmla="*/ 2510 h 21600"/>
                  <a:gd name="T10" fmla="*/ 19090 w 21600"/>
                  <a:gd name="T11" fmla="*/ 1909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1420" y="21600"/>
                    </a:lnTo>
                    <a:lnTo>
                      <a:pt x="2018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2" name="Oval 11">
                <a:extLst>
                  <a:ext uri="{FF2B5EF4-FFF2-40B4-BE49-F238E27FC236}">
                    <a16:creationId xmlns:a16="http://schemas.microsoft.com/office/drawing/2014/main" id="{E89AC38F-54D7-F24F-FD7A-72BA23B67BD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307869" y="4380465"/>
                <a:ext cx="1524000" cy="206375"/>
              </a:xfrm>
              <a:prstGeom prst="ellipse">
                <a:avLst/>
              </a:prstGeom>
              <a:solidFill>
                <a:schemeClr val="accent5"/>
              </a:solidFill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3" name="Oval 12">
                <a:extLst>
                  <a:ext uri="{FF2B5EF4-FFF2-40B4-BE49-F238E27FC236}">
                    <a16:creationId xmlns:a16="http://schemas.microsoft.com/office/drawing/2014/main" id="{3036879B-F8FF-BFAB-E472-7FE1809A64EF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1403119" y="4926565"/>
                <a:ext cx="1339850" cy="254000"/>
              </a:xfrm>
              <a:prstGeom prst="ellipse">
                <a:avLst/>
              </a:prstGeom>
              <a:solidFill>
                <a:schemeClr val="accent5"/>
              </a:solidFill>
              <a:ln w="9525">
                <a:solidFill>
                  <a:schemeClr val="bg2"/>
                </a:solidFill>
                <a:prstDash val="sysDot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dirty="0"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3DE955E8-4CDE-5D27-F437-6DD7CCD6814C}"/>
                </a:ext>
              </a:extLst>
            </p:cNvPr>
            <p:cNvSpPr txBox="1"/>
            <p:nvPr/>
          </p:nvSpPr>
          <p:spPr>
            <a:xfrm>
              <a:off x="7558064" y="4314582"/>
              <a:ext cx="12069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水</a:t>
              </a:r>
            </a:p>
          </p:txBody>
        </p:sp>
      </p:grp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EED9B23E-D88E-5438-BC46-396B2DF9F733}"/>
              </a:ext>
            </a:extLst>
          </p:cNvPr>
          <p:cNvSpPr/>
          <p:nvPr/>
        </p:nvSpPr>
        <p:spPr>
          <a:xfrm>
            <a:off x="466010" y="531439"/>
            <a:ext cx="6626269" cy="860994"/>
          </a:xfrm>
          <a:prstGeom prst="roundRect">
            <a:avLst>
              <a:gd name="adj" fmla="val 3016"/>
            </a:avLst>
          </a:prstGeom>
          <a:solidFill>
            <a:srgbClr val="ED7D31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7B66161-2A06-9640-50CC-B0F9A91BB43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8380" r="-8380"/>
          <a:stretch/>
        </p:blipFill>
        <p:spPr>
          <a:xfrm>
            <a:off x="7218993" y="199733"/>
            <a:ext cx="1776340" cy="1342251"/>
          </a:xfrm>
          <a:prstGeom prst="rect">
            <a:avLst/>
          </a:prstGeom>
        </p:spPr>
      </p:pic>
      <p:pic>
        <p:nvPicPr>
          <p:cNvPr id="4" name="図 3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3663817D-4678-FF05-24ED-099C0A888E6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95" y="830383"/>
            <a:ext cx="314079" cy="315095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892830-2CE6-95A6-9E89-A7A9856C9AED}"/>
              </a:ext>
            </a:extLst>
          </p:cNvPr>
          <p:cNvSpPr txBox="1"/>
          <p:nvPr/>
        </p:nvSpPr>
        <p:spPr>
          <a:xfrm>
            <a:off x="1053859" y="687188"/>
            <a:ext cx="4990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800000"/>
                </a:solidFill>
                <a:effectLst>
                  <a:glow rad="114300">
                    <a:schemeClr val="bg1"/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体験マット（用意するもの）</a:t>
            </a:r>
          </a:p>
        </p:txBody>
      </p:sp>
    </p:spTree>
    <p:extLst>
      <p:ext uri="{BB962C8B-B14F-4D97-AF65-F5344CB8AC3E}">
        <p14:creationId xmlns:p14="http://schemas.microsoft.com/office/powerpoint/2010/main" val="1141735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7">
            <a:extLst>
              <a:ext uri="{FF2B5EF4-FFF2-40B4-BE49-F238E27FC236}">
                <a16:creationId xmlns:a16="http://schemas.microsoft.com/office/drawing/2014/main" id="{6810335C-B1B6-4364-5105-D62F0A97D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6495" y="6492875"/>
            <a:ext cx="407505" cy="365125"/>
          </a:xfrm>
        </p:spPr>
        <p:txBody>
          <a:bodyPr/>
          <a:lstStyle/>
          <a:p>
            <a:r>
              <a:rPr kumimoji="1" lang="en-US" altLang="ja-JP" dirty="0"/>
              <a:t>1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DCA266AE-7EBA-CCF0-6412-9AC38F71E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6888" y="4092316"/>
            <a:ext cx="915063" cy="874889"/>
          </a:xfrm>
          <a:prstGeom prst="rect">
            <a:avLst/>
          </a:prstGeom>
        </p:spPr>
      </p:pic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6AC3FA52-0B9A-DB54-31E4-0F965510ABED}"/>
              </a:ext>
            </a:extLst>
          </p:cNvPr>
          <p:cNvSpPr/>
          <p:nvPr/>
        </p:nvSpPr>
        <p:spPr>
          <a:xfrm>
            <a:off x="466010" y="536523"/>
            <a:ext cx="6868035" cy="855910"/>
          </a:xfrm>
          <a:prstGeom prst="roundRect">
            <a:avLst>
              <a:gd name="adj" fmla="val 3016"/>
            </a:avLst>
          </a:prstGeom>
          <a:solidFill>
            <a:srgbClr val="ED7D31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E5FA661-5555-66FD-F596-BA0149531A6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380" r="-8380"/>
          <a:stretch/>
        </p:blipFill>
        <p:spPr>
          <a:xfrm>
            <a:off x="7367660" y="284113"/>
            <a:ext cx="1773979" cy="1340467"/>
          </a:xfrm>
          <a:prstGeom prst="rect">
            <a:avLst/>
          </a:prstGeom>
        </p:spPr>
      </p:pic>
      <p:pic>
        <p:nvPicPr>
          <p:cNvPr id="6" name="図 5" descr="アイコン&#10;&#10;中程度の精度で自動的に生成された説明">
            <a:extLst>
              <a:ext uri="{FF2B5EF4-FFF2-40B4-BE49-F238E27FC236}">
                <a16:creationId xmlns:a16="http://schemas.microsoft.com/office/drawing/2014/main" id="{A8B630DB-8E86-2361-CE69-90B8E22EDAD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74" y="447395"/>
            <a:ext cx="1122189" cy="1125821"/>
          </a:xfrm>
          <a:prstGeom prst="rect">
            <a:avLst/>
          </a:prstGeom>
        </p:spPr>
      </p:pic>
      <p:sp>
        <p:nvSpPr>
          <p:cNvPr id="7" name="Text Box 8">
            <a:extLst>
              <a:ext uri="{FF2B5EF4-FFF2-40B4-BE49-F238E27FC236}">
                <a16:creationId xmlns:a16="http://schemas.microsoft.com/office/drawing/2014/main" id="{DE1D413F-41A5-13E4-B1AD-F13B33B61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811" y="3005709"/>
            <a:ext cx="2804579" cy="3607891"/>
          </a:xfrm>
          <a:prstGeom prst="roundRect">
            <a:avLst>
              <a:gd name="adj" fmla="val 6103"/>
            </a:avLst>
          </a:prstGeom>
          <a:noFill/>
          <a:ln w="28575">
            <a:solidFill>
              <a:srgbClr val="ED7613"/>
            </a:solidFill>
          </a:ln>
          <a:effectLst>
            <a:outerShdw blurRad="57785" dist="33020" dir="3180000" algn="ctr">
              <a:srgbClr val="FFFF00">
                <a:alpha val="30000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AD659CA7-CE5B-C97E-B845-186EA5D1A9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608" y="2572701"/>
            <a:ext cx="378781" cy="605616"/>
          </a:xfrm>
          <a:prstGeom prst="rect">
            <a:avLst/>
          </a:prstGeom>
        </p:spPr>
      </p:pic>
      <p:sp>
        <p:nvSpPr>
          <p:cNvPr id="9" name="AutoShape 6">
            <a:extLst>
              <a:ext uri="{FF2B5EF4-FFF2-40B4-BE49-F238E27FC236}">
                <a16:creationId xmlns:a16="http://schemas.microsoft.com/office/drawing/2014/main" id="{A49DCECC-2528-EF5C-E1E3-01B92BA8E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921" y="2702127"/>
            <a:ext cx="697144" cy="463061"/>
          </a:xfrm>
          <a:prstGeom prst="roundRect">
            <a:avLst>
              <a:gd name="adj" fmla="val 50000"/>
            </a:avLst>
          </a:prstGeom>
          <a:solidFill>
            <a:srgbClr val="ED761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endParaRPr lang="en-US" altLang="ja-JP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53175605-E3DC-8185-72F3-A19D5F5F2175}"/>
              </a:ext>
            </a:extLst>
          </p:cNvPr>
          <p:cNvGrpSpPr/>
          <p:nvPr/>
        </p:nvGrpSpPr>
        <p:grpSpPr>
          <a:xfrm>
            <a:off x="1072726" y="4717357"/>
            <a:ext cx="1046050" cy="849571"/>
            <a:chOff x="1093557" y="3410502"/>
            <a:chExt cx="1958975" cy="1793875"/>
          </a:xfrm>
        </p:grpSpPr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id="{678F9BF2-CF00-FA5E-C672-B1410A81A23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38007" y="3553377"/>
              <a:ext cx="1866900" cy="1520825"/>
            </a:xfrm>
            <a:custGeom>
              <a:avLst/>
              <a:gdLst>
                <a:gd name="T0" fmla="*/ 0 w 705"/>
                <a:gd name="T1" fmla="*/ 0 h 480"/>
                <a:gd name="T2" fmla="*/ 105 w 705"/>
                <a:gd name="T3" fmla="*/ 480 h 480"/>
                <a:gd name="T4" fmla="*/ 600 w 705"/>
                <a:gd name="T5" fmla="*/ 480 h 480"/>
                <a:gd name="T6" fmla="*/ 705 w 705"/>
                <a:gd name="T7" fmla="*/ 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5" h="480">
                  <a:moveTo>
                    <a:pt x="0" y="0"/>
                  </a:moveTo>
                  <a:lnTo>
                    <a:pt x="105" y="480"/>
                  </a:lnTo>
                  <a:lnTo>
                    <a:pt x="600" y="480"/>
                  </a:lnTo>
                  <a:lnTo>
                    <a:pt x="705" y="3"/>
                  </a:lnTo>
                </a:path>
              </a:pathLst>
            </a:custGeom>
            <a:solidFill>
              <a:schemeClr val="bg1"/>
            </a:solidFill>
            <a:ln w="28575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2" name="Oval 4">
              <a:extLst>
                <a:ext uri="{FF2B5EF4-FFF2-40B4-BE49-F238E27FC236}">
                  <a16:creationId xmlns:a16="http://schemas.microsoft.com/office/drawing/2014/main" id="{A478C0D7-0914-FA04-DE38-D78DF93FFFE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98319" y="3410502"/>
              <a:ext cx="1951038" cy="27146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AF55E204-B1E4-7849-D353-D226AE04B14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93557" y="3534327"/>
              <a:ext cx="1958975" cy="1539875"/>
            </a:xfrm>
            <a:custGeom>
              <a:avLst/>
              <a:gdLst>
                <a:gd name="T0" fmla="*/ 0 w 705"/>
                <a:gd name="T1" fmla="*/ 0 h 480"/>
                <a:gd name="T2" fmla="*/ 105 w 705"/>
                <a:gd name="T3" fmla="*/ 480 h 480"/>
                <a:gd name="T4" fmla="*/ 600 w 705"/>
                <a:gd name="T5" fmla="*/ 480 h 480"/>
                <a:gd name="T6" fmla="*/ 705 w 705"/>
                <a:gd name="T7" fmla="*/ 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5" h="480">
                  <a:moveTo>
                    <a:pt x="0" y="0"/>
                  </a:moveTo>
                  <a:lnTo>
                    <a:pt x="105" y="480"/>
                  </a:lnTo>
                  <a:lnTo>
                    <a:pt x="600" y="480"/>
                  </a:lnTo>
                  <a:lnTo>
                    <a:pt x="705" y="3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4" name="Oval 6">
              <a:extLst>
                <a:ext uri="{FF2B5EF4-FFF2-40B4-BE49-F238E27FC236}">
                  <a16:creationId xmlns:a16="http://schemas.microsoft.com/office/drawing/2014/main" id="{A332BC82-FDE7-B6FA-9CDE-BE27E2AF887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1532" y="4932915"/>
              <a:ext cx="1347787" cy="2714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5" name="Arc 7">
              <a:extLst>
                <a:ext uri="{FF2B5EF4-FFF2-40B4-BE49-F238E27FC236}">
                  <a16:creationId xmlns:a16="http://schemas.microsoft.com/office/drawing/2014/main" id="{6E769E71-0BFA-7EA6-7569-62EC70EDC47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12607" y="3662915"/>
              <a:ext cx="1925637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6" name="Arc 8">
              <a:extLst>
                <a:ext uri="{FF2B5EF4-FFF2-40B4-BE49-F238E27FC236}">
                  <a16:creationId xmlns:a16="http://schemas.microsoft.com/office/drawing/2014/main" id="{C2F63EEA-D098-16B8-1432-C1CDF22D7FA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82482" y="5050390"/>
              <a:ext cx="1377950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7" name="Arc 9">
              <a:extLst>
                <a:ext uri="{FF2B5EF4-FFF2-40B4-BE49-F238E27FC236}">
                  <a16:creationId xmlns:a16="http://schemas.microsoft.com/office/drawing/2014/main" id="{40E6874B-DEF2-D140-00AB-4F84F2CDEE02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382482" y="4926565"/>
              <a:ext cx="1377950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8" name="AutoShape 10">
              <a:extLst>
                <a:ext uri="{FF2B5EF4-FFF2-40B4-BE49-F238E27FC236}">
                  <a16:creationId xmlns:a16="http://schemas.microsoft.com/office/drawing/2014/main" id="{175FBFF0-78A4-7456-DD9B-69BBDF24420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98344" y="4472540"/>
              <a:ext cx="1552575" cy="596900"/>
            </a:xfrm>
            <a:custGeom>
              <a:avLst/>
              <a:gdLst>
                <a:gd name="G0" fmla="+- 1420 0 0"/>
                <a:gd name="G1" fmla="+- 21600 0 1420"/>
                <a:gd name="G2" fmla="*/ 1420 1 2"/>
                <a:gd name="G3" fmla="+- 21600 0 G2"/>
                <a:gd name="G4" fmla="+/ 1420 21600 2"/>
                <a:gd name="G5" fmla="+/ G1 0 2"/>
                <a:gd name="G6" fmla="*/ 21600 21600 1420"/>
                <a:gd name="G7" fmla="*/ G6 1 2"/>
                <a:gd name="G8" fmla="+- 21600 0 G7"/>
                <a:gd name="G9" fmla="*/ 21600 1 2"/>
                <a:gd name="G10" fmla="+- 1420 0 G9"/>
                <a:gd name="G11" fmla="?: G10 G8 0"/>
                <a:gd name="G12" fmla="?: G10 G7 21600"/>
                <a:gd name="T0" fmla="*/ 20890 w 21600"/>
                <a:gd name="T1" fmla="*/ 10800 h 21600"/>
                <a:gd name="T2" fmla="*/ 10800 w 21600"/>
                <a:gd name="T3" fmla="*/ 21600 h 21600"/>
                <a:gd name="T4" fmla="*/ 710 w 21600"/>
                <a:gd name="T5" fmla="*/ 10800 h 21600"/>
                <a:gd name="T6" fmla="*/ 10800 w 21600"/>
                <a:gd name="T7" fmla="*/ 0 h 21600"/>
                <a:gd name="T8" fmla="*/ 2510 w 21600"/>
                <a:gd name="T9" fmla="*/ 2510 h 21600"/>
                <a:gd name="T10" fmla="*/ 19090 w 21600"/>
                <a:gd name="T11" fmla="*/ 1909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420" y="21600"/>
                  </a:lnTo>
                  <a:lnTo>
                    <a:pt x="2018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CC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9" name="Oval 11">
              <a:extLst>
                <a:ext uri="{FF2B5EF4-FFF2-40B4-BE49-F238E27FC236}">
                  <a16:creationId xmlns:a16="http://schemas.microsoft.com/office/drawing/2014/main" id="{79CE918F-CAC8-36C2-947E-928887F843B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07869" y="4380465"/>
              <a:ext cx="1524000" cy="206375"/>
            </a:xfrm>
            <a:prstGeom prst="ellipse">
              <a:avLst/>
            </a:prstGeom>
            <a:solidFill>
              <a:srgbClr val="FFCC66"/>
            </a:solidFill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0" name="Oval 12">
              <a:extLst>
                <a:ext uri="{FF2B5EF4-FFF2-40B4-BE49-F238E27FC236}">
                  <a16:creationId xmlns:a16="http://schemas.microsoft.com/office/drawing/2014/main" id="{851D5197-2275-87BC-9F80-3125EF65169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3119" y="4926565"/>
              <a:ext cx="1339850" cy="254000"/>
            </a:xfrm>
            <a:prstGeom prst="ellipse">
              <a:avLst/>
            </a:prstGeom>
            <a:solidFill>
              <a:srgbClr val="FFCC66"/>
            </a:solidFill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21" name="Rectangle 8">
            <a:extLst>
              <a:ext uri="{FF2B5EF4-FFF2-40B4-BE49-F238E27FC236}">
                <a16:creationId xmlns:a16="http://schemas.microsoft.com/office/drawing/2014/main" id="{E1F6C824-57AA-4916-8878-4FBB08438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768" y="1731491"/>
            <a:ext cx="8808746" cy="564214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r>
              <a:rPr kumimoji="1" lang="ja-JP" altLang="en-US" sz="2000" dirty="0">
                <a:solidFill>
                  <a:srgbClr val="FF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甘酸っぱいりんごジュースに、うま味を加えると、</a:t>
            </a:r>
            <a:endParaRPr kumimoji="1" lang="en-US" altLang="ja-JP" sz="2000" dirty="0">
              <a:solidFill>
                <a:srgbClr val="FF66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dirty="0">
                <a:solidFill>
                  <a:srgbClr val="FF66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どんな味になるのか試してみましょう。</a:t>
            </a:r>
            <a:endParaRPr kumimoji="1" lang="en-US" altLang="ja-JP" sz="2000" dirty="0">
              <a:solidFill>
                <a:srgbClr val="FF66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Text Box 8">
            <a:extLst>
              <a:ext uri="{FF2B5EF4-FFF2-40B4-BE49-F238E27FC236}">
                <a16:creationId xmlns:a16="http://schemas.microsoft.com/office/drawing/2014/main" id="{D666C29C-6CBC-969E-BD3A-395CE302B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4536" y="3019398"/>
            <a:ext cx="2804579" cy="3607891"/>
          </a:xfrm>
          <a:prstGeom prst="roundRect">
            <a:avLst>
              <a:gd name="adj" fmla="val 6103"/>
            </a:avLst>
          </a:prstGeom>
          <a:noFill/>
          <a:ln w="28575">
            <a:solidFill>
              <a:srgbClr val="ED7613"/>
            </a:solidFill>
          </a:ln>
          <a:effectLst>
            <a:outerShdw blurRad="57785" dist="33020" dir="3180000" algn="ctr">
              <a:srgbClr val="FFFF00">
                <a:alpha val="30000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23" name="図 22">
            <a:extLst>
              <a:ext uri="{FF2B5EF4-FFF2-40B4-BE49-F238E27FC236}">
                <a16:creationId xmlns:a16="http://schemas.microsoft.com/office/drawing/2014/main" id="{A91A0C41-C791-E30E-1C3D-D2209BFA31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01333" y="2586390"/>
            <a:ext cx="378781" cy="605616"/>
          </a:xfrm>
          <a:prstGeom prst="rect">
            <a:avLst/>
          </a:prstGeom>
        </p:spPr>
      </p:pic>
      <p:sp>
        <p:nvSpPr>
          <p:cNvPr id="24" name="AutoShape 6">
            <a:extLst>
              <a:ext uri="{FF2B5EF4-FFF2-40B4-BE49-F238E27FC236}">
                <a16:creationId xmlns:a16="http://schemas.microsoft.com/office/drawing/2014/main" id="{40F5D258-25BF-7ECB-353D-E1B7BFF76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1646" y="2715816"/>
            <a:ext cx="697144" cy="463061"/>
          </a:xfrm>
          <a:prstGeom prst="roundRect">
            <a:avLst>
              <a:gd name="adj" fmla="val 50000"/>
            </a:avLst>
          </a:prstGeom>
          <a:solidFill>
            <a:srgbClr val="ED761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lang="en-US" altLang="ja-JP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7F78F024-4209-19C0-E850-47A9B13A052B}"/>
              </a:ext>
            </a:extLst>
          </p:cNvPr>
          <p:cNvGrpSpPr/>
          <p:nvPr/>
        </p:nvGrpSpPr>
        <p:grpSpPr>
          <a:xfrm>
            <a:off x="4077451" y="4731046"/>
            <a:ext cx="1046050" cy="849571"/>
            <a:chOff x="1093557" y="3410502"/>
            <a:chExt cx="1958975" cy="1793875"/>
          </a:xfrm>
        </p:grpSpPr>
        <p:sp>
          <p:nvSpPr>
            <p:cNvPr id="26" name="Freeform 3">
              <a:extLst>
                <a:ext uri="{FF2B5EF4-FFF2-40B4-BE49-F238E27FC236}">
                  <a16:creationId xmlns:a16="http://schemas.microsoft.com/office/drawing/2014/main" id="{6286CE35-5E82-681A-12C9-13826964A8E1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38007" y="3553377"/>
              <a:ext cx="1866900" cy="1520825"/>
            </a:xfrm>
            <a:custGeom>
              <a:avLst/>
              <a:gdLst>
                <a:gd name="T0" fmla="*/ 0 w 705"/>
                <a:gd name="T1" fmla="*/ 0 h 480"/>
                <a:gd name="T2" fmla="*/ 105 w 705"/>
                <a:gd name="T3" fmla="*/ 480 h 480"/>
                <a:gd name="T4" fmla="*/ 600 w 705"/>
                <a:gd name="T5" fmla="*/ 480 h 480"/>
                <a:gd name="T6" fmla="*/ 705 w 705"/>
                <a:gd name="T7" fmla="*/ 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5" h="480">
                  <a:moveTo>
                    <a:pt x="0" y="0"/>
                  </a:moveTo>
                  <a:lnTo>
                    <a:pt x="105" y="480"/>
                  </a:lnTo>
                  <a:lnTo>
                    <a:pt x="600" y="480"/>
                  </a:lnTo>
                  <a:lnTo>
                    <a:pt x="705" y="3"/>
                  </a:lnTo>
                </a:path>
              </a:pathLst>
            </a:custGeom>
            <a:solidFill>
              <a:schemeClr val="bg1"/>
            </a:solidFill>
            <a:ln w="28575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7" name="Oval 4">
              <a:extLst>
                <a:ext uri="{FF2B5EF4-FFF2-40B4-BE49-F238E27FC236}">
                  <a16:creationId xmlns:a16="http://schemas.microsoft.com/office/drawing/2014/main" id="{DDA91071-A626-A14F-0F24-40865FA0D20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98319" y="3410502"/>
              <a:ext cx="1951038" cy="27146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F781AFB2-6917-1181-A07F-ABB806C7D6F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93557" y="3534327"/>
              <a:ext cx="1958975" cy="1539875"/>
            </a:xfrm>
            <a:custGeom>
              <a:avLst/>
              <a:gdLst>
                <a:gd name="T0" fmla="*/ 0 w 705"/>
                <a:gd name="T1" fmla="*/ 0 h 480"/>
                <a:gd name="T2" fmla="*/ 105 w 705"/>
                <a:gd name="T3" fmla="*/ 480 h 480"/>
                <a:gd name="T4" fmla="*/ 600 w 705"/>
                <a:gd name="T5" fmla="*/ 480 h 480"/>
                <a:gd name="T6" fmla="*/ 705 w 705"/>
                <a:gd name="T7" fmla="*/ 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5" h="480">
                  <a:moveTo>
                    <a:pt x="0" y="0"/>
                  </a:moveTo>
                  <a:lnTo>
                    <a:pt x="105" y="480"/>
                  </a:lnTo>
                  <a:lnTo>
                    <a:pt x="600" y="480"/>
                  </a:lnTo>
                  <a:lnTo>
                    <a:pt x="705" y="3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9" name="Oval 6">
              <a:extLst>
                <a:ext uri="{FF2B5EF4-FFF2-40B4-BE49-F238E27FC236}">
                  <a16:creationId xmlns:a16="http://schemas.microsoft.com/office/drawing/2014/main" id="{BD43FDA5-E0B5-8AF6-A1F6-364D7AFF51E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1532" y="4932915"/>
              <a:ext cx="1347787" cy="2714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0" name="Arc 7">
              <a:extLst>
                <a:ext uri="{FF2B5EF4-FFF2-40B4-BE49-F238E27FC236}">
                  <a16:creationId xmlns:a16="http://schemas.microsoft.com/office/drawing/2014/main" id="{7844EC14-CD12-7C28-9E9F-7CE54BDBA73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12607" y="3662915"/>
              <a:ext cx="1925637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1" name="Arc 8">
              <a:extLst>
                <a:ext uri="{FF2B5EF4-FFF2-40B4-BE49-F238E27FC236}">
                  <a16:creationId xmlns:a16="http://schemas.microsoft.com/office/drawing/2014/main" id="{C2474764-48C0-A540-AEF2-A05EF0029B2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82482" y="5050390"/>
              <a:ext cx="1377950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2" name="Arc 9">
              <a:extLst>
                <a:ext uri="{FF2B5EF4-FFF2-40B4-BE49-F238E27FC236}">
                  <a16:creationId xmlns:a16="http://schemas.microsoft.com/office/drawing/2014/main" id="{4039AA76-3227-AB89-E8AF-073CD6DDC0C6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382482" y="4926565"/>
              <a:ext cx="1377950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3" name="AutoShape 10">
              <a:extLst>
                <a:ext uri="{FF2B5EF4-FFF2-40B4-BE49-F238E27FC236}">
                  <a16:creationId xmlns:a16="http://schemas.microsoft.com/office/drawing/2014/main" id="{DF6DCA39-AEF8-96CB-0838-491FA408A28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98344" y="4472540"/>
              <a:ext cx="1552575" cy="596900"/>
            </a:xfrm>
            <a:custGeom>
              <a:avLst/>
              <a:gdLst>
                <a:gd name="G0" fmla="+- 1420 0 0"/>
                <a:gd name="G1" fmla="+- 21600 0 1420"/>
                <a:gd name="G2" fmla="*/ 1420 1 2"/>
                <a:gd name="G3" fmla="+- 21600 0 G2"/>
                <a:gd name="G4" fmla="+/ 1420 21600 2"/>
                <a:gd name="G5" fmla="+/ G1 0 2"/>
                <a:gd name="G6" fmla="*/ 21600 21600 1420"/>
                <a:gd name="G7" fmla="*/ G6 1 2"/>
                <a:gd name="G8" fmla="+- 21600 0 G7"/>
                <a:gd name="G9" fmla="*/ 21600 1 2"/>
                <a:gd name="G10" fmla="+- 1420 0 G9"/>
                <a:gd name="G11" fmla="?: G10 G8 0"/>
                <a:gd name="G12" fmla="?: G10 G7 21600"/>
                <a:gd name="T0" fmla="*/ 20890 w 21600"/>
                <a:gd name="T1" fmla="*/ 10800 h 21600"/>
                <a:gd name="T2" fmla="*/ 10800 w 21600"/>
                <a:gd name="T3" fmla="*/ 21600 h 21600"/>
                <a:gd name="T4" fmla="*/ 710 w 21600"/>
                <a:gd name="T5" fmla="*/ 10800 h 21600"/>
                <a:gd name="T6" fmla="*/ 10800 w 21600"/>
                <a:gd name="T7" fmla="*/ 0 h 21600"/>
                <a:gd name="T8" fmla="*/ 2510 w 21600"/>
                <a:gd name="T9" fmla="*/ 2510 h 21600"/>
                <a:gd name="T10" fmla="*/ 19090 w 21600"/>
                <a:gd name="T11" fmla="*/ 1909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420" y="21600"/>
                  </a:lnTo>
                  <a:lnTo>
                    <a:pt x="2018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ECC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4" name="Oval 11">
              <a:extLst>
                <a:ext uri="{FF2B5EF4-FFF2-40B4-BE49-F238E27FC236}">
                  <a16:creationId xmlns:a16="http://schemas.microsoft.com/office/drawing/2014/main" id="{B2A3CA1D-9CDA-6C97-359A-22864DF24F4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07869" y="4380465"/>
              <a:ext cx="1524000" cy="206375"/>
            </a:xfrm>
            <a:prstGeom prst="ellipse">
              <a:avLst/>
            </a:prstGeom>
            <a:solidFill>
              <a:srgbClr val="FFECC5"/>
            </a:solidFill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5" name="Oval 12">
              <a:extLst>
                <a:ext uri="{FF2B5EF4-FFF2-40B4-BE49-F238E27FC236}">
                  <a16:creationId xmlns:a16="http://schemas.microsoft.com/office/drawing/2014/main" id="{616018BD-581A-CDF2-F07F-8C750DC06E3E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3119" y="4926565"/>
              <a:ext cx="1339850" cy="254000"/>
            </a:xfrm>
            <a:prstGeom prst="ellipse">
              <a:avLst/>
            </a:prstGeom>
            <a:solidFill>
              <a:srgbClr val="FFECC5"/>
            </a:solidFill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36" name="Text Box 8">
            <a:extLst>
              <a:ext uri="{FF2B5EF4-FFF2-40B4-BE49-F238E27FC236}">
                <a16:creationId xmlns:a16="http://schemas.microsoft.com/office/drawing/2014/main" id="{E4CC00A1-7F07-3ED7-189A-960FE10D5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7021" y="3005709"/>
            <a:ext cx="2804579" cy="3607891"/>
          </a:xfrm>
          <a:prstGeom prst="roundRect">
            <a:avLst>
              <a:gd name="adj" fmla="val 6103"/>
            </a:avLst>
          </a:prstGeom>
          <a:noFill/>
          <a:ln w="28575">
            <a:solidFill>
              <a:srgbClr val="ED7613"/>
            </a:solidFill>
          </a:ln>
          <a:effectLst>
            <a:outerShdw blurRad="57785" dist="33020" dir="3180000" algn="ctr">
              <a:srgbClr val="FFFF00">
                <a:alpha val="30000"/>
              </a:srgbClr>
            </a:outerShdw>
          </a:effectLst>
        </p:spPr>
        <p:txBody>
          <a:bodyPr wrap="square">
            <a:spAutoFit/>
          </a:bodyPr>
          <a:lstStyle>
            <a:lvl1pPr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1pPr>
            <a:lvl2pPr marL="742950" indent="-28575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2pPr>
            <a:lvl3pPr marL="11430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3pPr>
            <a:lvl4pPr marL="16002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4pPr>
            <a:lvl5pPr marL="2057400" indent="-228600" eaLnBrk="0" hangingPunct="0"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tx1"/>
                </a:solidFill>
                <a:latin typeface="Arial" pitchFamily="34" charset="0"/>
                <a:ea typeface="HGP創英角ﾎﾟｯﾌﾟ体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ts val="0"/>
              </a:spcBef>
            </a:pPr>
            <a:endParaRPr lang="en-US" altLang="ja-JP" sz="3200" b="1" dirty="0">
              <a:solidFill>
                <a:srgbClr val="0000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4ACB2E89-7F70-1843-CE72-D7DFE562CA5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3818" y="2572701"/>
            <a:ext cx="378781" cy="605616"/>
          </a:xfrm>
          <a:prstGeom prst="rect">
            <a:avLst/>
          </a:prstGeom>
        </p:spPr>
      </p:pic>
      <p:sp>
        <p:nvSpPr>
          <p:cNvPr id="38" name="AutoShape 6">
            <a:extLst>
              <a:ext uri="{FF2B5EF4-FFF2-40B4-BE49-F238E27FC236}">
                <a16:creationId xmlns:a16="http://schemas.microsoft.com/office/drawing/2014/main" id="{1ABDDCBB-9F4D-80B1-18FB-444FB85B0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4131" y="2702127"/>
            <a:ext cx="697144" cy="463061"/>
          </a:xfrm>
          <a:prstGeom prst="roundRect">
            <a:avLst>
              <a:gd name="adj" fmla="val 50000"/>
            </a:avLst>
          </a:prstGeom>
          <a:solidFill>
            <a:srgbClr val="ED761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anchor="ctr"/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</a:t>
            </a:r>
            <a:endParaRPr lang="en-US" altLang="ja-JP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0" name="図 39">
            <a:extLst>
              <a:ext uri="{FF2B5EF4-FFF2-40B4-BE49-F238E27FC236}">
                <a16:creationId xmlns:a16="http://schemas.microsoft.com/office/drawing/2014/main" id="{22ABCC47-002C-9DB2-0BDF-F3225914635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54919" y="4989136"/>
            <a:ext cx="668675" cy="853440"/>
          </a:xfrm>
          <a:prstGeom prst="rect">
            <a:avLst/>
          </a:prstGeom>
        </p:spPr>
      </p:pic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0D6CC7C7-AF7E-D0DD-96D5-C4C30C6C45B6}"/>
              </a:ext>
            </a:extLst>
          </p:cNvPr>
          <p:cNvGrpSpPr/>
          <p:nvPr/>
        </p:nvGrpSpPr>
        <p:grpSpPr>
          <a:xfrm>
            <a:off x="6910786" y="4717357"/>
            <a:ext cx="1046050" cy="849571"/>
            <a:chOff x="1093557" y="3410502"/>
            <a:chExt cx="1958975" cy="1793875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127DB017-DBD8-7EE9-8F09-0C7D0CC7409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38007" y="3553377"/>
              <a:ext cx="1866900" cy="1520825"/>
            </a:xfrm>
            <a:custGeom>
              <a:avLst/>
              <a:gdLst>
                <a:gd name="T0" fmla="*/ 0 w 705"/>
                <a:gd name="T1" fmla="*/ 0 h 480"/>
                <a:gd name="T2" fmla="*/ 105 w 705"/>
                <a:gd name="T3" fmla="*/ 480 h 480"/>
                <a:gd name="T4" fmla="*/ 600 w 705"/>
                <a:gd name="T5" fmla="*/ 480 h 480"/>
                <a:gd name="T6" fmla="*/ 705 w 705"/>
                <a:gd name="T7" fmla="*/ 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5" h="480">
                  <a:moveTo>
                    <a:pt x="0" y="0"/>
                  </a:moveTo>
                  <a:lnTo>
                    <a:pt x="105" y="480"/>
                  </a:lnTo>
                  <a:lnTo>
                    <a:pt x="600" y="480"/>
                  </a:lnTo>
                  <a:lnTo>
                    <a:pt x="705" y="3"/>
                  </a:lnTo>
                </a:path>
              </a:pathLst>
            </a:custGeom>
            <a:solidFill>
              <a:schemeClr val="bg1"/>
            </a:solidFill>
            <a:ln w="28575" cmpd="sng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3" name="Oval 4">
              <a:extLst>
                <a:ext uri="{FF2B5EF4-FFF2-40B4-BE49-F238E27FC236}">
                  <a16:creationId xmlns:a16="http://schemas.microsoft.com/office/drawing/2014/main" id="{7243CF33-6CA7-772F-F70F-A94DCF56360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098319" y="3410502"/>
              <a:ext cx="1951038" cy="271463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15F660D3-90CD-F5BA-6A8A-93AD33D8CA3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93557" y="3534327"/>
              <a:ext cx="1958975" cy="1539875"/>
            </a:xfrm>
            <a:custGeom>
              <a:avLst/>
              <a:gdLst>
                <a:gd name="T0" fmla="*/ 0 w 705"/>
                <a:gd name="T1" fmla="*/ 0 h 480"/>
                <a:gd name="T2" fmla="*/ 105 w 705"/>
                <a:gd name="T3" fmla="*/ 480 h 480"/>
                <a:gd name="T4" fmla="*/ 600 w 705"/>
                <a:gd name="T5" fmla="*/ 480 h 480"/>
                <a:gd name="T6" fmla="*/ 705 w 705"/>
                <a:gd name="T7" fmla="*/ 3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5" h="480">
                  <a:moveTo>
                    <a:pt x="0" y="0"/>
                  </a:moveTo>
                  <a:lnTo>
                    <a:pt x="105" y="480"/>
                  </a:lnTo>
                  <a:lnTo>
                    <a:pt x="600" y="480"/>
                  </a:lnTo>
                  <a:lnTo>
                    <a:pt x="705" y="3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5" name="Oval 6">
              <a:extLst>
                <a:ext uri="{FF2B5EF4-FFF2-40B4-BE49-F238E27FC236}">
                  <a16:creationId xmlns:a16="http://schemas.microsoft.com/office/drawing/2014/main" id="{B9099CAF-15F5-05A1-06D1-68F8B4A15A8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1532" y="4932915"/>
              <a:ext cx="1347787" cy="2714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6" name="Arc 7">
              <a:extLst>
                <a:ext uri="{FF2B5EF4-FFF2-40B4-BE49-F238E27FC236}">
                  <a16:creationId xmlns:a16="http://schemas.microsoft.com/office/drawing/2014/main" id="{E56F84B7-7812-21EF-673F-54A7ECA6F79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12607" y="3662915"/>
              <a:ext cx="1925637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7" name="Arc 8">
              <a:extLst>
                <a:ext uri="{FF2B5EF4-FFF2-40B4-BE49-F238E27FC236}">
                  <a16:creationId xmlns:a16="http://schemas.microsoft.com/office/drawing/2014/main" id="{0F2D3D42-67AC-847B-A8AE-7ACC0BBE861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382482" y="5050390"/>
              <a:ext cx="1377950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8" name="Arc 9">
              <a:extLst>
                <a:ext uri="{FF2B5EF4-FFF2-40B4-BE49-F238E27FC236}">
                  <a16:creationId xmlns:a16="http://schemas.microsoft.com/office/drawing/2014/main" id="{ECE80301-BFD4-9BB0-801E-345D2BE510EA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382482" y="4926565"/>
              <a:ext cx="1377950" cy="147637"/>
            </a:xfrm>
            <a:custGeom>
              <a:avLst/>
              <a:gdLst>
                <a:gd name="G0" fmla="+- 21385 0 0"/>
                <a:gd name="G1" fmla="+- 0 0 0"/>
                <a:gd name="G2" fmla="+- 21600 0 0"/>
                <a:gd name="T0" fmla="*/ 42754 w 42754"/>
                <a:gd name="T1" fmla="*/ 3153 h 21600"/>
                <a:gd name="T2" fmla="*/ 0 w 42754"/>
                <a:gd name="T3" fmla="*/ 3039 h 21600"/>
                <a:gd name="T4" fmla="*/ 21385 w 4275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754" h="21600" fill="none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</a:path>
                <a:path w="42754" h="21600" stroke="0" extrusionOk="0">
                  <a:moveTo>
                    <a:pt x="42753" y="3152"/>
                  </a:moveTo>
                  <a:cubicBezTo>
                    <a:pt x="41190" y="13749"/>
                    <a:pt x="32096" y="21599"/>
                    <a:pt x="21385" y="21600"/>
                  </a:cubicBezTo>
                  <a:cubicBezTo>
                    <a:pt x="10629" y="21600"/>
                    <a:pt x="1513" y="13687"/>
                    <a:pt x="-1" y="3039"/>
                  </a:cubicBezTo>
                  <a:lnTo>
                    <a:pt x="21385" y="0"/>
                  </a:lnTo>
                  <a:close/>
                </a:path>
              </a:pathLst>
            </a:cu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9" name="AutoShape 10">
              <a:extLst>
                <a:ext uri="{FF2B5EF4-FFF2-40B4-BE49-F238E27FC236}">
                  <a16:creationId xmlns:a16="http://schemas.microsoft.com/office/drawing/2014/main" id="{49CC99D4-71B5-5494-592E-4C1C0E405E75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298344" y="4472540"/>
              <a:ext cx="1552575" cy="596900"/>
            </a:xfrm>
            <a:custGeom>
              <a:avLst/>
              <a:gdLst>
                <a:gd name="G0" fmla="+- 1420 0 0"/>
                <a:gd name="G1" fmla="+- 21600 0 1420"/>
                <a:gd name="G2" fmla="*/ 1420 1 2"/>
                <a:gd name="G3" fmla="+- 21600 0 G2"/>
                <a:gd name="G4" fmla="+/ 1420 21600 2"/>
                <a:gd name="G5" fmla="+/ G1 0 2"/>
                <a:gd name="G6" fmla="*/ 21600 21600 1420"/>
                <a:gd name="G7" fmla="*/ G6 1 2"/>
                <a:gd name="G8" fmla="+- 21600 0 G7"/>
                <a:gd name="G9" fmla="*/ 21600 1 2"/>
                <a:gd name="G10" fmla="+- 1420 0 G9"/>
                <a:gd name="G11" fmla="?: G10 G8 0"/>
                <a:gd name="G12" fmla="?: G10 G7 21600"/>
                <a:gd name="T0" fmla="*/ 20890 w 21600"/>
                <a:gd name="T1" fmla="*/ 10800 h 21600"/>
                <a:gd name="T2" fmla="*/ 10800 w 21600"/>
                <a:gd name="T3" fmla="*/ 21600 h 21600"/>
                <a:gd name="T4" fmla="*/ 710 w 21600"/>
                <a:gd name="T5" fmla="*/ 10800 h 21600"/>
                <a:gd name="T6" fmla="*/ 10800 w 21600"/>
                <a:gd name="T7" fmla="*/ 0 h 21600"/>
                <a:gd name="T8" fmla="*/ 2510 w 21600"/>
                <a:gd name="T9" fmla="*/ 2510 h 21600"/>
                <a:gd name="T10" fmla="*/ 19090 w 21600"/>
                <a:gd name="T11" fmla="*/ 1909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420" y="21600"/>
                  </a:lnTo>
                  <a:lnTo>
                    <a:pt x="2018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ECC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0" name="Oval 11">
              <a:extLst>
                <a:ext uri="{FF2B5EF4-FFF2-40B4-BE49-F238E27FC236}">
                  <a16:creationId xmlns:a16="http://schemas.microsoft.com/office/drawing/2014/main" id="{B57D732E-AD9C-FDA1-990E-0D08CC0F37FD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307869" y="4380465"/>
              <a:ext cx="1524000" cy="206375"/>
            </a:xfrm>
            <a:prstGeom prst="ellipse">
              <a:avLst/>
            </a:prstGeom>
            <a:solidFill>
              <a:srgbClr val="FFECC5"/>
            </a:solidFill>
            <a:ln w="2857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1" name="Oval 12">
              <a:extLst>
                <a:ext uri="{FF2B5EF4-FFF2-40B4-BE49-F238E27FC236}">
                  <a16:creationId xmlns:a16="http://schemas.microsoft.com/office/drawing/2014/main" id="{A7E3F70E-D12B-4171-4EEE-06AB4DCDD00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3119" y="4926565"/>
              <a:ext cx="1339850" cy="254000"/>
            </a:xfrm>
            <a:prstGeom prst="ellipse">
              <a:avLst/>
            </a:prstGeom>
            <a:solidFill>
              <a:srgbClr val="FFECC5"/>
            </a:solidFill>
            <a:ln w="9525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3DF323A-B8CB-EF42-D199-23C64BFE2153}"/>
              </a:ext>
            </a:extLst>
          </p:cNvPr>
          <p:cNvSpPr txBox="1"/>
          <p:nvPr/>
        </p:nvSpPr>
        <p:spPr>
          <a:xfrm>
            <a:off x="1393975" y="714359"/>
            <a:ext cx="5399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rgbClr val="800000"/>
                </a:solidFill>
                <a:effectLst>
                  <a:glow rad="114300">
                    <a:schemeClr val="bg1"/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りんごジュースの味が変化！</a:t>
            </a:r>
            <a:endParaRPr kumimoji="1" lang="en-US" altLang="ja-JP" sz="2400" b="1" dirty="0">
              <a:solidFill>
                <a:srgbClr val="800000"/>
              </a:solidFill>
              <a:effectLst>
                <a:glow rad="114300">
                  <a:schemeClr val="bg1"/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3A82EBCF-F290-C81A-39D7-10323F11A7A0}"/>
              </a:ext>
            </a:extLst>
          </p:cNvPr>
          <p:cNvSpPr txBox="1"/>
          <p:nvPr/>
        </p:nvSpPr>
        <p:spPr>
          <a:xfrm>
            <a:off x="568715" y="683481"/>
            <a:ext cx="1025022" cy="397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kumimoji="1" lang="ja-JP" altLang="en-US" sz="2000" spc="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体験</a:t>
            </a:r>
            <a:endParaRPr kumimoji="1" lang="en-US" altLang="ja-JP" sz="2000" spc="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159A1F64-22F3-49D2-0CDE-B2326007F7B6}"/>
              </a:ext>
            </a:extLst>
          </p:cNvPr>
          <p:cNvSpPr txBox="1"/>
          <p:nvPr/>
        </p:nvSpPr>
        <p:spPr>
          <a:xfrm>
            <a:off x="327566" y="3302487"/>
            <a:ext cx="27450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りんごジュースの味を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確認し、カップに</a:t>
            </a:r>
            <a:r>
              <a:rPr kumimoji="1"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小さじ</a:t>
            </a:r>
            <a:r>
              <a:rPr kumimoji="1"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を入れる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73BF72D-7145-3813-76C3-6D1FFC16BA89}"/>
              </a:ext>
            </a:extLst>
          </p:cNvPr>
          <p:cNvSpPr txBox="1"/>
          <p:nvPr/>
        </p:nvSpPr>
        <p:spPr>
          <a:xfrm>
            <a:off x="3332702" y="3315801"/>
            <a:ext cx="28107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水の味を確認し、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カップに</a:t>
            </a:r>
            <a:r>
              <a:rPr kumimoji="1"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小さじ４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を入れ、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よくまぜてから味を確認する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6" name="図 55">
            <a:extLst>
              <a:ext uri="{FF2B5EF4-FFF2-40B4-BE49-F238E27FC236}">
                <a16:creationId xmlns:a16="http://schemas.microsoft.com/office/drawing/2014/main" id="{5E6289B1-8798-231E-11AC-5CFADC130C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9977" y1="30909" x2="9977" y2="3090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9591212">
            <a:off x="1923859" y="4152911"/>
            <a:ext cx="787470" cy="294632"/>
          </a:xfrm>
          <a:prstGeom prst="rect">
            <a:avLst/>
          </a:prstGeom>
        </p:spPr>
      </p:pic>
      <p:pic>
        <p:nvPicPr>
          <p:cNvPr id="57" name="図 56">
            <a:extLst>
              <a:ext uri="{FF2B5EF4-FFF2-40B4-BE49-F238E27FC236}">
                <a16:creationId xmlns:a16="http://schemas.microsoft.com/office/drawing/2014/main" id="{AB309D6E-E63A-3489-0486-A0CEBB0C922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9977" y1="30909" x2="9977" y2="3090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9591212">
            <a:off x="4948195" y="4152911"/>
            <a:ext cx="787470" cy="294632"/>
          </a:xfrm>
          <a:prstGeom prst="rect">
            <a:avLst/>
          </a:prstGeom>
        </p:spPr>
      </p:pic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F9F2886D-CB66-B209-030B-8902115605D8}"/>
              </a:ext>
            </a:extLst>
          </p:cNvPr>
          <p:cNvSpPr txBox="1"/>
          <p:nvPr/>
        </p:nvSpPr>
        <p:spPr>
          <a:xfrm>
            <a:off x="6837454" y="5742728"/>
            <a:ext cx="1631609" cy="82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リンゴジュース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＋水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＋うま味調味料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81D12661-7217-10B9-C4BC-0A47FD8742A3}"/>
              </a:ext>
            </a:extLst>
          </p:cNvPr>
          <p:cNvSpPr txBox="1"/>
          <p:nvPr/>
        </p:nvSpPr>
        <p:spPr>
          <a:xfrm>
            <a:off x="4077451" y="5660398"/>
            <a:ext cx="1380273" cy="581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リンゴジュース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＋水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2D7A805A-7105-F308-6A6D-40B2A7D67AB6}"/>
              </a:ext>
            </a:extLst>
          </p:cNvPr>
          <p:cNvSpPr txBox="1"/>
          <p:nvPr/>
        </p:nvSpPr>
        <p:spPr>
          <a:xfrm>
            <a:off x="982144" y="5660444"/>
            <a:ext cx="1385074" cy="336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リンゴジュース　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5454C0D-9B98-0FAF-2E76-206B39058D03}"/>
              </a:ext>
            </a:extLst>
          </p:cNvPr>
          <p:cNvSpPr txBox="1"/>
          <p:nvPr/>
        </p:nvSpPr>
        <p:spPr>
          <a:xfrm>
            <a:off x="6230338" y="3305140"/>
            <a:ext cx="2871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②にうま味調味料を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ほんの少し加えてよくまぜ、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もう一度飲んで味を確認する</a:t>
            </a:r>
          </a:p>
        </p:txBody>
      </p:sp>
    </p:spTree>
    <p:extLst>
      <p:ext uri="{BB962C8B-B14F-4D97-AF65-F5344CB8AC3E}">
        <p14:creationId xmlns:p14="http://schemas.microsoft.com/office/powerpoint/2010/main" val="1494359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83E75A8-4125-45B1-9C8C-F69667BC654A}"/>
              </a:ext>
            </a:extLst>
          </p:cNvPr>
          <p:cNvSpPr txBox="1"/>
          <p:nvPr/>
        </p:nvSpPr>
        <p:spPr>
          <a:xfrm>
            <a:off x="2037053" y="-515241"/>
            <a:ext cx="5029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b="1" dirty="0">
              <a:solidFill>
                <a:srgbClr val="8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C541BA3F-D5BD-A8A6-BE68-6C9A34B53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6495" y="6492875"/>
            <a:ext cx="407505" cy="365125"/>
          </a:xfrm>
        </p:spPr>
        <p:txBody>
          <a:bodyPr/>
          <a:lstStyle/>
          <a:p>
            <a:r>
              <a:rPr kumimoji="1" lang="en-US" altLang="ja-JP" dirty="0"/>
              <a:t>2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F03FBC-0C5A-1C68-C842-DE4FCE4B3DCC}"/>
              </a:ext>
            </a:extLst>
          </p:cNvPr>
          <p:cNvSpPr txBox="1"/>
          <p:nvPr/>
        </p:nvSpPr>
        <p:spPr>
          <a:xfrm>
            <a:off x="1520164" y="409647"/>
            <a:ext cx="60628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ja-JP" altLang="en-US" sz="4400" u="sng" dirty="0">
                <a:solidFill>
                  <a:srgbClr val="FF66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りんごジュースの味が・・・？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435784C-B819-C971-08B8-9DA78E54A2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2036" y="198299"/>
            <a:ext cx="1475360" cy="1170533"/>
          </a:xfrm>
          <a:prstGeom prst="rect">
            <a:avLst/>
          </a:prstGeom>
        </p:spPr>
      </p:pic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955D21D8-0F3A-189F-704F-08814865596D}"/>
              </a:ext>
            </a:extLst>
          </p:cNvPr>
          <p:cNvSpPr/>
          <p:nvPr/>
        </p:nvSpPr>
        <p:spPr>
          <a:xfrm>
            <a:off x="2737289" y="1674674"/>
            <a:ext cx="3621900" cy="111700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うま味</a:t>
            </a:r>
            <a:endParaRPr kumimoji="1" lang="en-US" altLang="ja-JP" sz="3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アミノ酸（グルタミン酸、アスパラギン酸）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1ADFFA81-1D8E-2BE6-BE78-F72544B97A3A}"/>
              </a:ext>
            </a:extLst>
          </p:cNvPr>
          <p:cNvSpPr/>
          <p:nvPr/>
        </p:nvSpPr>
        <p:spPr>
          <a:xfrm>
            <a:off x="2737289" y="4091675"/>
            <a:ext cx="3621900" cy="111700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酸味</a:t>
            </a:r>
            <a:endParaRPr kumimoji="1" lang="en-US" altLang="ja-JP" sz="32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有機酸（クエン酸）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461C161B-E7E4-E193-3AA6-AC53ED63DF61}"/>
              </a:ext>
            </a:extLst>
          </p:cNvPr>
          <p:cNvSpPr/>
          <p:nvPr/>
        </p:nvSpPr>
        <p:spPr>
          <a:xfrm>
            <a:off x="2737289" y="2888780"/>
            <a:ext cx="3621900" cy="1117002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甘味</a:t>
            </a:r>
            <a:endParaRPr kumimoji="1" lang="en-US" altLang="ja-JP" sz="3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糖（グルコース）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3C1257E5-8FA7-B1F9-339E-5D8E9A893F62}"/>
              </a:ext>
            </a:extLst>
          </p:cNvPr>
          <p:cNvSpPr/>
          <p:nvPr/>
        </p:nvSpPr>
        <p:spPr>
          <a:xfrm>
            <a:off x="2740651" y="5297662"/>
            <a:ext cx="3621900" cy="1117002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苦味と塩味</a:t>
            </a:r>
            <a:endParaRPr kumimoji="1" lang="en-US" altLang="ja-JP" sz="3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ミネラル（カリウムなど）</a:t>
            </a:r>
          </a:p>
        </p:txBody>
      </p:sp>
      <p:pic>
        <p:nvPicPr>
          <p:cNvPr id="11" name="図 10" descr="Cgで描かれたトマト&#10;&#10;低い精度で自動的に生成された説明">
            <a:extLst>
              <a:ext uri="{FF2B5EF4-FFF2-40B4-BE49-F238E27FC236}">
                <a16:creationId xmlns:a16="http://schemas.microsoft.com/office/drawing/2014/main" id="{5BF38DDE-DD01-92D1-A67D-F8BFEDC63D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629" y="2885042"/>
            <a:ext cx="2336676" cy="1555350"/>
          </a:xfrm>
          <a:prstGeom prst="rect">
            <a:avLst/>
          </a:prstGeom>
        </p:spPr>
      </p:pic>
      <p:pic>
        <p:nvPicPr>
          <p:cNvPr id="13" name="図 12" descr="リンゴとオレンジ&#10;&#10;自動的に生成された説明">
            <a:extLst>
              <a:ext uri="{FF2B5EF4-FFF2-40B4-BE49-F238E27FC236}">
                <a16:creationId xmlns:a16="http://schemas.microsoft.com/office/drawing/2014/main" id="{2BC5DC7C-5DA8-38FA-DB46-40FF43681E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0601"/>
            <a:ext cx="2400378" cy="1597752"/>
          </a:xfrm>
          <a:prstGeom prst="rect">
            <a:avLst/>
          </a:prstGeom>
        </p:spPr>
      </p:pic>
      <p:sp>
        <p:nvSpPr>
          <p:cNvPr id="19" name="右中かっこ 18">
            <a:extLst>
              <a:ext uri="{FF2B5EF4-FFF2-40B4-BE49-F238E27FC236}">
                <a16:creationId xmlns:a16="http://schemas.microsoft.com/office/drawing/2014/main" id="{072DB804-4A25-6812-8DCD-E9830457EF4F}"/>
              </a:ext>
            </a:extLst>
          </p:cNvPr>
          <p:cNvSpPr/>
          <p:nvPr/>
        </p:nvSpPr>
        <p:spPr>
          <a:xfrm>
            <a:off x="6570564" y="1679360"/>
            <a:ext cx="368816" cy="4768993"/>
          </a:xfrm>
          <a:prstGeom prst="rightBrace">
            <a:avLst>
              <a:gd name="adj1" fmla="val 41561"/>
              <a:gd name="adj2" fmla="val 19677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FA848EE7-0CAA-2559-AB3C-E15B15D2E0C3}"/>
              </a:ext>
            </a:extLst>
          </p:cNvPr>
          <p:cNvSpPr/>
          <p:nvPr/>
        </p:nvSpPr>
        <p:spPr>
          <a:xfrm flipH="1">
            <a:off x="2261104" y="2900317"/>
            <a:ext cx="368816" cy="3529622"/>
          </a:xfrm>
          <a:prstGeom prst="rightBrace">
            <a:avLst>
              <a:gd name="adj1" fmla="val 41561"/>
              <a:gd name="adj2" fmla="val 48932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E18CD67-F606-E830-F67D-93675F2DAB89}"/>
              </a:ext>
            </a:extLst>
          </p:cNvPr>
          <p:cNvSpPr txBox="1"/>
          <p:nvPr/>
        </p:nvSpPr>
        <p:spPr>
          <a:xfrm>
            <a:off x="372682" y="4340432"/>
            <a:ext cx="1669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青りんごの味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344C3B5-6E9D-C775-B8F0-56F90DE01BD3}"/>
              </a:ext>
            </a:extLst>
          </p:cNvPr>
          <p:cNvSpPr txBox="1"/>
          <p:nvPr/>
        </p:nvSpPr>
        <p:spPr>
          <a:xfrm>
            <a:off x="7232867" y="2414679"/>
            <a:ext cx="13388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トマトの味</a:t>
            </a:r>
          </a:p>
        </p:txBody>
      </p:sp>
    </p:spTree>
    <p:extLst>
      <p:ext uri="{BB962C8B-B14F-4D97-AF65-F5344CB8AC3E}">
        <p14:creationId xmlns:p14="http://schemas.microsoft.com/office/powerpoint/2010/main" val="2137159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5BFB0152-4FF4-D555-79A5-FFBF07FD0B4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404"/>
            </a:avLst>
          </a:prstGeom>
          <a:solidFill>
            <a:srgbClr val="ED7D31">
              <a:alpha val="3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28A8FE2-CCBD-B1DB-137E-673510F9D77D}"/>
              </a:ext>
            </a:extLst>
          </p:cNvPr>
          <p:cNvSpPr txBox="1"/>
          <p:nvPr/>
        </p:nvSpPr>
        <p:spPr>
          <a:xfrm>
            <a:off x="111178" y="75085"/>
            <a:ext cx="1661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effectLst>
                  <a:glow rad="114300">
                    <a:schemeClr val="bg1"/>
                  </a:glow>
                </a:effectLs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学習指導案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C72200B-B167-056B-5544-7B6B99938E0D}"/>
              </a:ext>
            </a:extLst>
          </p:cNvPr>
          <p:cNvSpPr txBox="1"/>
          <p:nvPr/>
        </p:nvSpPr>
        <p:spPr>
          <a:xfrm>
            <a:off x="394754" y="1368636"/>
            <a:ext cx="1952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学習のねらい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5A9ADAF-EB30-F254-AD97-66C9C61A6E1E}"/>
              </a:ext>
            </a:extLst>
          </p:cNvPr>
          <p:cNvSpPr txBox="1"/>
          <p:nvPr/>
        </p:nvSpPr>
        <p:spPr>
          <a:xfrm>
            <a:off x="132005" y="595210"/>
            <a:ext cx="80750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このページは体験のねらいや進行について記載しています。授業のご参考にしてください。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24AC90-2FA7-2365-A480-2ED4A82FBF4C}"/>
              </a:ext>
            </a:extLst>
          </p:cNvPr>
          <p:cNvSpPr txBox="1"/>
          <p:nvPr/>
        </p:nvSpPr>
        <p:spPr>
          <a:xfrm>
            <a:off x="394754" y="3797869"/>
            <a:ext cx="118537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進行</a:t>
            </a:r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828567-D402-6F36-3F8A-6DC9409079D2}"/>
              </a:ext>
            </a:extLst>
          </p:cNvPr>
          <p:cNvSpPr txBox="1"/>
          <p:nvPr/>
        </p:nvSpPr>
        <p:spPr>
          <a:xfrm>
            <a:off x="2943564" y="1368636"/>
            <a:ext cx="56536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食べ物の味は、色々な「味」の組み合わせによってできていることを知る。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en-US" altLang="ja-JP" sz="14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※</a:t>
            </a:r>
            <a:r>
              <a:rPr kumimoji="1" lang="ja-JP" altLang="en-US" sz="1400" dirty="0">
                <a:solidFill>
                  <a:srgbClr val="FF0000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アレルギーのある方はご注意ください。</a:t>
            </a:r>
            <a:endParaRPr kumimoji="1" lang="en-US" altLang="ja-JP" sz="1400" dirty="0">
              <a:solidFill>
                <a:srgbClr val="FF0000"/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D2A2D6-8D56-92A7-8598-66050BD34768}"/>
              </a:ext>
            </a:extLst>
          </p:cNvPr>
          <p:cNvSpPr txBox="1"/>
          <p:nvPr/>
        </p:nvSpPr>
        <p:spPr>
          <a:xfrm>
            <a:off x="2943564" y="3797869"/>
            <a:ext cx="5950179" cy="3031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方法</a:t>
            </a:r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endParaRPr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lang="ja-JP" altLang="en-US" sz="3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①りんごジュースの入ったカップから少し口に含み、よく味わう。</a:t>
            </a:r>
            <a:endParaRPr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ジュースを別のカップに小さじ２（</a:t>
            </a:r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10㎖</a:t>
            </a:r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）入れる。</a:t>
            </a:r>
          </a:p>
          <a:p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②水を小さじ４（</a:t>
            </a:r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20㎖</a:t>
            </a:r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）を入れて</a:t>
            </a:r>
            <a:r>
              <a:rPr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3</a:t>
            </a:r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倍に薄める。</a:t>
            </a:r>
            <a:endParaRPr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薄めたりんごジュースをよく混ぜ、一口飲んで味を確認する。</a:t>
            </a:r>
          </a:p>
          <a:p>
            <a:r>
              <a:rPr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③②にうま味調味料をほんの少し加え、よくかき混ぜて味を確認する。</a:t>
            </a:r>
            <a:endParaRPr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lang="en-US" altLang="ja-JP" sz="3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endParaRPr lang="en-US" altLang="ja-JP" sz="3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lang="en-US" altLang="ja-JP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lang="ja-JP" altLang="en-US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解説</a:t>
            </a:r>
            <a:r>
              <a:rPr lang="en-US" altLang="ja-JP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  <a:r>
              <a:rPr lang="ja-JP" altLang="en-US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うま味を加えたりんごジュースは、なんとトマトのような味になってしまいました！りんごの味は、甘味と酸味、それに少しの苦味のバランスでできています。ここに、うま味が加わることで、トマトの味と同じようなバランスになるんです。</a:t>
            </a:r>
          </a:p>
          <a:p>
            <a:r>
              <a:rPr lang="ja-JP" altLang="en-US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赤・青・黄の絵の具を混ぜ合わせるといろんな色が生まれるように、甘味・塩味・酸味・苦味・うま味の</a:t>
            </a:r>
            <a:r>
              <a:rPr lang="en-US" altLang="ja-JP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5</a:t>
            </a:r>
            <a:r>
              <a:rPr lang="ja-JP" altLang="en-US" sz="1400" dirty="0">
                <a:solidFill>
                  <a:schemeClr val="accent1"/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種類の基本味を組み合わせれば、さまざまな味を作り出すことができます。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C5F5DAE-105D-BEF2-023F-C544E3D5E539}"/>
              </a:ext>
            </a:extLst>
          </p:cNvPr>
          <p:cNvSpPr txBox="1"/>
          <p:nvPr/>
        </p:nvSpPr>
        <p:spPr>
          <a:xfrm>
            <a:off x="394754" y="1995473"/>
            <a:ext cx="1952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想定対象年齢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AAE488F-013D-6385-E4B8-8D43066DEECB}"/>
              </a:ext>
            </a:extLst>
          </p:cNvPr>
          <p:cNvSpPr txBox="1"/>
          <p:nvPr/>
        </p:nvSpPr>
        <p:spPr>
          <a:xfrm>
            <a:off x="394754" y="2540540"/>
            <a:ext cx="1952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用意するもの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D25E42F-AE1C-5E26-B0FC-BE6F988158F0}"/>
              </a:ext>
            </a:extLst>
          </p:cNvPr>
          <p:cNvSpPr txBox="1"/>
          <p:nvPr/>
        </p:nvSpPr>
        <p:spPr>
          <a:xfrm>
            <a:off x="394754" y="3366835"/>
            <a:ext cx="1952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【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授業想定時間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】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158744-32ED-8CED-5AFE-F3B1F6900CFB}"/>
              </a:ext>
            </a:extLst>
          </p:cNvPr>
          <p:cNvSpPr txBox="1"/>
          <p:nvPr/>
        </p:nvSpPr>
        <p:spPr>
          <a:xfrm>
            <a:off x="2918877" y="2479762"/>
            <a:ext cx="56536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・無添加の青りんご（またはりんご）果汁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100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％ジュース（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㎖＋味確認）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 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・水 （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20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㎖＋味確認用）</a:t>
            </a:r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 </a:t>
            </a:r>
          </a:p>
          <a:p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・うま味調味料（「味の素</a:t>
            </a:r>
            <a:r>
              <a:rPr kumimoji="1" lang="en-US" altLang="ja-JP" sz="8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®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」など）　　　　・試飲カップ     ・小さじ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F8BC91-2547-99FE-9179-C69AB778FDE9}"/>
              </a:ext>
            </a:extLst>
          </p:cNvPr>
          <p:cNvSpPr txBox="1"/>
          <p:nvPr/>
        </p:nvSpPr>
        <p:spPr>
          <a:xfrm>
            <a:off x="2943563" y="3366835"/>
            <a:ext cx="5653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15</a:t>
            </a:r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分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5AC5466-4742-F8C0-F4AD-883F6D9495D6}"/>
              </a:ext>
            </a:extLst>
          </p:cNvPr>
          <p:cNvSpPr txBox="1"/>
          <p:nvPr/>
        </p:nvSpPr>
        <p:spPr>
          <a:xfrm>
            <a:off x="2943563" y="1998219"/>
            <a:ext cx="5653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小学生（中高学年）以上</a:t>
            </a:r>
            <a:endParaRPr kumimoji="1" lang="en-US" altLang="ja-JP" sz="140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2241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7170</TotalTime>
  <Words>592</Words>
  <Application>Microsoft Office PowerPoint</Application>
  <PresentationFormat>画面に合わせる (4:3)</PresentationFormat>
  <Paragraphs>100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BIZ UDPゴシック</vt:lpstr>
      <vt:lpstr>BIZ UDP明朝 Medium</vt:lpstr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Yoko Ogiwara</dc:creator>
  <cp:lastModifiedBy>Mika Konishi</cp:lastModifiedBy>
  <cp:revision>392</cp:revision>
  <cp:lastPrinted>2022-05-19T00:52:02Z</cp:lastPrinted>
  <dcterms:created xsi:type="dcterms:W3CDTF">2022-01-17T00:46:59Z</dcterms:created>
  <dcterms:modified xsi:type="dcterms:W3CDTF">2024-02-05T01:46:43Z</dcterms:modified>
</cp:coreProperties>
</file>