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85" r:id="rId2"/>
    <p:sldMasterId id="2147484436" r:id="rId3"/>
    <p:sldMasterId id="2147483709" r:id="rId4"/>
    <p:sldMasterId id="2147484449" r:id="rId5"/>
  </p:sldMasterIdLst>
  <p:notesMasterIdLst>
    <p:notesMasterId r:id="rId24"/>
  </p:notesMasterIdLst>
  <p:handoutMasterIdLst>
    <p:handoutMasterId r:id="rId25"/>
  </p:handoutMasterIdLst>
  <p:sldIdLst>
    <p:sldId id="2146846917" r:id="rId6"/>
    <p:sldId id="2146846920" r:id="rId7"/>
    <p:sldId id="257" r:id="rId8"/>
    <p:sldId id="2146846872" r:id="rId9"/>
    <p:sldId id="265" r:id="rId10"/>
    <p:sldId id="266" r:id="rId11"/>
    <p:sldId id="2146846904" r:id="rId12"/>
    <p:sldId id="2146846871" r:id="rId13"/>
    <p:sldId id="2146846911" r:id="rId14"/>
    <p:sldId id="802" r:id="rId15"/>
    <p:sldId id="2146846918" r:id="rId16"/>
    <p:sldId id="2146846832" r:id="rId17"/>
    <p:sldId id="2146846802" r:id="rId18"/>
    <p:sldId id="2146846914" r:id="rId19"/>
    <p:sldId id="2146846912" r:id="rId20"/>
    <p:sldId id="2146846913" r:id="rId21"/>
    <p:sldId id="2146846919" r:id="rId22"/>
    <p:sldId id="2146846910" r:id="rId2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124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　由里子" initials="齋藤　由里子" lastIdx="60" clrIdx="0">
    <p:extLst>
      <p:ext uri="{19B8F6BF-5375-455C-9EA6-DF929625EA0E}">
        <p15:presenceInfo xmlns:p15="http://schemas.microsoft.com/office/powerpoint/2012/main" userId="S-1-5-21-1560543840-1706770251-621696214-29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1D23"/>
    <a:srgbClr val="FF6600"/>
    <a:srgbClr val="0000FF"/>
    <a:srgbClr val="FFFFCC"/>
    <a:srgbClr val="FFD889"/>
    <a:srgbClr val="FF9999"/>
    <a:srgbClr val="1F993C"/>
    <a:srgbClr val="A50021"/>
    <a:srgbClr val="FFEAC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1729" autoAdjust="0"/>
  </p:normalViewPr>
  <p:slideViewPr>
    <p:cSldViewPr showGuides="1">
      <p:cViewPr varScale="1">
        <p:scale>
          <a:sx n="71" d="100"/>
          <a:sy n="71" d="100"/>
        </p:scale>
        <p:origin x="1584" y="62"/>
      </p:cViewPr>
      <p:guideLst>
        <p:guide orient="horz" pos="2614"/>
        <p:guide pos="12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1627" y="-13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18621" cy="4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8" tIns="45319" rIns="90638" bIns="453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001" y="2"/>
            <a:ext cx="2920193" cy="4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8" tIns="45319" rIns="90638" bIns="453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69926"/>
            <a:ext cx="2918621" cy="4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8" tIns="45319" rIns="90638" bIns="453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001" y="9369926"/>
            <a:ext cx="2920193" cy="4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38" tIns="45319" rIns="90638" bIns="453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251D797-A55A-4BB9-A89A-97B758BB90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9982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18621" cy="4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2" tIns="45267" rIns="90532" bIns="45267" numCol="1" anchor="t" anchorCtr="0" compatLnSpc="1">
            <a:prstTxWarp prst="textNoShape">
              <a:avLst/>
            </a:prstTxWarp>
          </a:bodyPr>
          <a:lstStyle>
            <a:lvl1pPr defTabSz="904926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01" y="2"/>
            <a:ext cx="2920193" cy="4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2" tIns="45267" rIns="90532" bIns="45267" numCol="1" anchor="t" anchorCtr="0" compatLnSpc="1">
            <a:prstTxWarp prst="textNoShape">
              <a:avLst/>
            </a:prstTxWarp>
          </a:bodyPr>
          <a:lstStyle>
            <a:lvl1pPr algn="r" defTabSz="904926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75" y="739775"/>
            <a:ext cx="493395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72322" y="4686541"/>
            <a:ext cx="5391124" cy="443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2" tIns="45267" rIns="90532" bIns="452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69926"/>
            <a:ext cx="2918621" cy="4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2" tIns="45267" rIns="90532" bIns="45267" numCol="1" anchor="b" anchorCtr="0" compatLnSpc="1">
            <a:prstTxWarp prst="textNoShape">
              <a:avLst/>
            </a:prstTxWarp>
          </a:bodyPr>
          <a:lstStyle>
            <a:lvl1pPr defTabSz="904926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01" y="9369926"/>
            <a:ext cx="2920193" cy="4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2" tIns="45267" rIns="90532" bIns="45267" numCol="1" anchor="b" anchorCtr="0" compatLnSpc="1">
            <a:prstTxWarp prst="textNoShape">
              <a:avLst/>
            </a:prstTxWarp>
          </a:bodyPr>
          <a:lstStyle>
            <a:lvl1pPr algn="r" defTabSz="904926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0CE818D-88FC-4CB2-9EFB-D2EDA821327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7223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12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2611521" y="13582172"/>
            <a:ext cx="1997613" cy="7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3" tIns="45171" rIns="90343" bIns="4517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HGP創英角ﾎﾟｯﾌﾟ体" pitchFamily="50" charset="-128"/>
              </a:defRPr>
            </a:lvl9pPr>
          </a:lstStyle>
          <a:p>
            <a:pPr algn="r" defTabSz="903427" eaLnBrk="1" hangingPunct="1">
              <a:defRPr/>
            </a:pPr>
            <a:fld id="{515BA6BF-731E-442A-AA7B-13847D438F0C}" type="slidenum">
              <a:rPr kumimoji="1" lang="en-US" altLang="ja-JP" sz="1200">
                <a:solidFill>
                  <a:srgbClr val="000000"/>
                </a:solidFill>
                <a:ea typeface="ＭＳ Ｐゴシック" pitchFamily="50" charset="-128"/>
              </a:rPr>
              <a:pPr algn="r" defTabSz="903427" eaLnBrk="1" hangingPunct="1">
                <a:defRPr/>
              </a:pPr>
              <a:t>10</a:t>
            </a:fld>
            <a:endParaRPr kumimoji="1" lang="en-US" altLang="ja-JP" sz="120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66825" y="1074738"/>
            <a:ext cx="7150100" cy="5362575"/>
          </a:xfrm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04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28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82650" y="739775"/>
            <a:ext cx="4930775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12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448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77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0626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57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/>
          </p:nvPr>
        </p:nvSpPr>
        <p:spPr>
          <a:xfrm>
            <a:off x="1101725" y="681038"/>
            <a:ext cx="4532313" cy="34004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8" name="Shape 5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344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9A745-009B-EBDC-CFD4-B1CC58826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663001-E502-EEFA-BB4A-3EEADD159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B7568E-0509-83A7-0934-B638BE608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75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01725" y="681038"/>
            <a:ext cx="4532313" cy="34004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44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40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先生へ</a:t>
            </a:r>
            <a:r>
              <a:rPr kumimoji="1"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紙コップの生徒分のご用意願います</a:t>
            </a:r>
            <a:r>
              <a:rPr kumimoji="1" lang="ja-JP" altLang="en-US" sz="1200" b="0" dirty="0">
                <a:solidFill>
                  <a:schemeClr val="tx1"/>
                </a:solidFill>
                <a:latin typeface="Arial" charset="0"/>
                <a:ea typeface="ＭＳ Ｐ明朝" charset="-128"/>
              </a:rPr>
              <a:t>。ペンケースなどをご利用の場合はこのスライドを削除してください。</a:t>
            </a:r>
            <a:endParaRPr kumimoji="1" lang="en-US" altLang="ja-JP" sz="1200" b="0" dirty="0">
              <a:solidFill>
                <a:schemeClr val="tx1"/>
              </a:solidFill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61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CB4465F0-10D8-4F1E-9B02-9333C3F594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350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DFD0EBC0-DF5A-45A2-A4EC-BDF8F9D057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9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865A967A-AC0B-49B2-BC25-3BE5B2284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126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285"/>
            <a:ext cx="2133600" cy="476250"/>
          </a:xfrm>
        </p:spPr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10A344B8-F7A6-483C-BCAC-F3540573BC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997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8406D8D1-0BB8-47C5-A5F8-58E3C8906D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181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FDA6BFDF-C496-442A-A7A8-E19DC465C5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7193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4AABCA62-CC2A-46B1-97CC-26ED3526D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35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6515590F-31E0-4F43-973F-A2CF98338F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240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76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23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BD96F008-43FB-475B-9B6B-BC656C631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738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90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198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197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734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107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048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2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369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B9B19613-5271-4DF2-95AE-E392FE92D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7997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B497A161-E17D-401C-9025-14094970C1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88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37127616-9979-4987-AA31-918CD23E58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3260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2C68E776-D94D-4BD3-B795-83F2FA3491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9717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AE6ED137-E999-4573-896B-8C1B789FD3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8376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35CA8F09-322D-4854-A6D7-1ED6F5DBD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9048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9374F816-EAB3-4381-A446-9CBBABEF12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4148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C1F1A6A2-A041-42D9-9430-052E43839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792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3A6C2322-108A-45DF-9691-E9582D1A6A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1840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47B81CFC-2E9F-43DC-AB1A-576EB044F4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9497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17798ADD-2989-4C70-8462-345FB2B768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0966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08D74B42-AB95-4562-947F-0A7F14E718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4094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80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C7529156-3E10-42EB-AF66-3F34972E5A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8799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193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229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120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413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99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354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003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882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476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1CB8-940A-447B-8AF6-946B66CFD1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47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1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452436" y="1287496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1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595"/>
            <a:ext cx="8239125" cy="952501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99030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1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452436" y="1287496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1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595"/>
            <a:ext cx="8239125" cy="952501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8792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D12ED4B9-B0B7-41C6-AE93-9A8E4669A2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532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931B794A-3DEC-4765-BC09-35434BDA5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26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13E911AD-6ECC-42E0-9F34-1D1B0A18DE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640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D67F9478-581B-4F7B-93B4-37EFBCB269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4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C44D2EB-22FA-4C67-B0AB-15FE9CDF7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11D285-3FFF-F7C4-1890-41409B13A9C4}"/>
              </a:ext>
            </a:extLst>
          </p:cNvPr>
          <p:cNvSpPr txBox="1"/>
          <p:nvPr userDrawn="1"/>
        </p:nvSpPr>
        <p:spPr>
          <a:xfrm>
            <a:off x="35496" y="6583362"/>
            <a:ext cx="27363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味の素株式会社　あじこらぼ　味の体験プログラム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48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2E80A35-5104-4E57-928B-B0602BDFDA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AF3FCD-93F4-1344-0812-1E92A538DCE9}"/>
              </a:ext>
            </a:extLst>
          </p:cNvPr>
          <p:cNvSpPr txBox="1"/>
          <p:nvPr userDrawn="1"/>
        </p:nvSpPr>
        <p:spPr>
          <a:xfrm>
            <a:off x="35496" y="6583362"/>
            <a:ext cx="27363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味の素株式会社　あじこらぼ　味の体験プログラム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9E6F-DEDC-4557-9702-2AECE6AC4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0D33D6-DC5C-538E-1297-A22ED898FC0E}"/>
              </a:ext>
            </a:extLst>
          </p:cNvPr>
          <p:cNvSpPr txBox="1"/>
          <p:nvPr userDrawn="1"/>
        </p:nvSpPr>
        <p:spPr>
          <a:xfrm>
            <a:off x="35496" y="6583362"/>
            <a:ext cx="27363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味の素株式会社　あじこらぼ　味の体験プログラム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E1889E1-5AD9-42E6-AEA6-95A7A950B9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4CC2B8-3E6C-6C26-77D8-28A846703ADA}"/>
              </a:ext>
            </a:extLst>
          </p:cNvPr>
          <p:cNvSpPr txBox="1"/>
          <p:nvPr userDrawn="1"/>
        </p:nvSpPr>
        <p:spPr>
          <a:xfrm>
            <a:off x="35496" y="6583362"/>
            <a:ext cx="27363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味の素株式会社　あじこらぼ　味の体験プログラム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8709" y="6492875"/>
            <a:ext cx="735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F19F1CB8-940A-447B-8AF6-946B66CFD11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D40B58-4D57-6C9B-86E1-06D4C2773588}"/>
              </a:ext>
            </a:extLst>
          </p:cNvPr>
          <p:cNvSpPr txBox="1"/>
          <p:nvPr userDrawn="1"/>
        </p:nvSpPr>
        <p:spPr>
          <a:xfrm>
            <a:off x="35496" y="6583362"/>
            <a:ext cx="27363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味の素株式会社　あじこらぼ　味の体験プログラム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3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242-A2D1-4AE8-B6EE-6275662894D0}"/>
              </a:ext>
            </a:extLst>
          </p:cNvPr>
          <p:cNvSpPr txBox="1"/>
          <p:nvPr/>
        </p:nvSpPr>
        <p:spPr>
          <a:xfrm>
            <a:off x="302397" y="1919628"/>
            <a:ext cx="8539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spc="20" dirty="0">
                <a:solidFill>
                  <a:srgbClr val="5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5400" spc="20" dirty="0">
                <a:solidFill>
                  <a:srgbClr val="5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5400" spc="20" dirty="0" err="1">
                <a:solidFill>
                  <a:srgbClr val="5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kumimoji="1" lang="ja-JP" altLang="en-US" sz="5400" spc="20" dirty="0">
                <a:solidFill>
                  <a:srgbClr val="5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基本味」を体験して</a:t>
            </a:r>
            <a:endParaRPr kumimoji="1" lang="en-US" altLang="ja-JP" sz="5400" spc="20" dirty="0">
              <a:solidFill>
                <a:srgbClr val="50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5400" spc="20" dirty="0">
                <a:solidFill>
                  <a:srgbClr val="5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探ろう！「おいしさ」のひみつ</a:t>
            </a:r>
            <a:endParaRPr kumimoji="1" lang="en-US" altLang="ja-JP" sz="700" spc="20" dirty="0">
              <a:solidFill>
                <a:srgbClr val="50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23976E-2150-E891-2183-6A81BD4B7B15}"/>
              </a:ext>
            </a:extLst>
          </p:cNvPr>
          <p:cNvGrpSpPr/>
          <p:nvPr/>
        </p:nvGrpSpPr>
        <p:grpSpPr>
          <a:xfrm>
            <a:off x="2721308" y="3679934"/>
            <a:ext cx="3708527" cy="2269346"/>
            <a:chOff x="1223513" y="2887846"/>
            <a:chExt cx="4965884" cy="308028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C5A6F76-AA07-F778-79B0-4E478A523C58}"/>
                </a:ext>
              </a:extLst>
            </p:cNvPr>
            <p:cNvGrpSpPr/>
            <p:nvPr/>
          </p:nvGrpSpPr>
          <p:grpSpPr>
            <a:xfrm>
              <a:off x="1223513" y="2887846"/>
              <a:ext cx="2583568" cy="1720851"/>
              <a:chOff x="617587" y="3583310"/>
              <a:chExt cx="2583568" cy="1720851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530F6CA1-7536-4B41-B8DF-B57B46A21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237" t="10286" r="6237" b="3931"/>
              <a:stretch/>
            </p:blipFill>
            <p:spPr>
              <a:xfrm rot="21072251" flipH="1">
                <a:off x="916741" y="3583310"/>
                <a:ext cx="2131659" cy="1720851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FEA6B9-8EC1-4526-905A-E1A12B2EA9AD}"/>
                  </a:ext>
                </a:extLst>
              </p:cNvPr>
              <p:cNvSpPr txBox="1"/>
              <p:nvPr/>
            </p:nvSpPr>
            <p:spPr>
              <a:xfrm rot="20901915">
                <a:off x="617587" y="3974741"/>
                <a:ext cx="2583568" cy="793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ja-JP" altLang="en-US" sz="1600" b="1" dirty="0">
                    <a:solidFill>
                      <a:srgbClr val="5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おいしいって</a:t>
                </a:r>
                <a:endParaRPr lang="en-US" altLang="ja-JP" sz="1600" b="1" dirty="0">
                  <a:solidFill>
                    <a:srgbClr val="5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 defTabSz="457200"/>
                <a:r>
                  <a:rPr lang="ja-JP" altLang="en-US" sz="1600" b="1" dirty="0">
                    <a:solidFill>
                      <a:srgbClr val="5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なんだろう？</a:t>
                </a: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EA23693-28A4-419A-8AC6-4DAA6416A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80" r="-8380"/>
            <a:stretch/>
          </p:blipFill>
          <p:spPr>
            <a:xfrm>
              <a:off x="3419872" y="3875403"/>
              <a:ext cx="2769525" cy="2092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76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7" name="Rectangle 27"/>
          <p:cNvSpPr>
            <a:spLocks noChangeArrowheads="1"/>
          </p:cNvSpPr>
          <p:nvPr/>
        </p:nvSpPr>
        <p:spPr bwMode="auto">
          <a:xfrm>
            <a:off x="400212" y="2302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５基本味は、食べ物からの信号</a:t>
            </a:r>
          </a:p>
        </p:txBody>
      </p:sp>
      <p:sp>
        <p:nvSpPr>
          <p:cNvPr id="94408" name="Rectangle 3"/>
          <p:cNvSpPr>
            <a:spLocks noChangeArrowheads="1"/>
          </p:cNvSpPr>
          <p:nvPr/>
        </p:nvSpPr>
        <p:spPr bwMode="auto">
          <a:xfrm>
            <a:off x="1723505" y="1519585"/>
            <a:ext cx="417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（砂糖・チョコレート）</a:t>
            </a:r>
          </a:p>
        </p:txBody>
      </p:sp>
      <p:sp>
        <p:nvSpPr>
          <p:cNvPr id="94407" name="Rectangle 9"/>
          <p:cNvSpPr>
            <a:spLocks noChangeArrowheads="1"/>
          </p:cNvSpPr>
          <p:nvPr/>
        </p:nvSpPr>
        <p:spPr bwMode="auto">
          <a:xfrm>
            <a:off x="1709832" y="3527441"/>
            <a:ext cx="4221751" cy="69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（酢、レモン）</a:t>
            </a:r>
          </a:p>
        </p:txBody>
      </p:sp>
      <p:sp>
        <p:nvSpPr>
          <p:cNvPr id="94404" name="Rectangle 13"/>
          <p:cNvSpPr>
            <a:spLocks noChangeArrowheads="1"/>
          </p:cNvSpPr>
          <p:nvPr/>
        </p:nvSpPr>
        <p:spPr bwMode="auto">
          <a:xfrm>
            <a:off x="1737793" y="4432655"/>
            <a:ext cx="417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（コーヒー、ゴーヤ）</a:t>
            </a:r>
          </a:p>
        </p:txBody>
      </p:sp>
      <p:sp>
        <p:nvSpPr>
          <p:cNvPr id="94401" name="Rectangle 17"/>
          <p:cNvSpPr>
            <a:spLocks noChangeArrowheads="1"/>
          </p:cNvSpPr>
          <p:nvPr/>
        </p:nvSpPr>
        <p:spPr bwMode="auto">
          <a:xfrm>
            <a:off x="1950826" y="5395545"/>
            <a:ext cx="210412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（だし）</a:t>
            </a:r>
          </a:p>
        </p:txBody>
      </p:sp>
      <p:grpSp>
        <p:nvGrpSpPr>
          <p:cNvPr id="94215" name="Group 18"/>
          <p:cNvGrpSpPr>
            <a:grpSpLocks/>
          </p:cNvGrpSpPr>
          <p:nvPr/>
        </p:nvGrpSpPr>
        <p:grpSpPr bwMode="auto">
          <a:xfrm>
            <a:off x="796405" y="1519585"/>
            <a:ext cx="1882775" cy="4465638"/>
            <a:chOff x="197" y="1066"/>
            <a:chExt cx="1186" cy="2813"/>
          </a:xfrm>
        </p:grpSpPr>
        <p:sp>
          <p:nvSpPr>
            <p:cNvPr id="94394" name="Rectangle 19"/>
            <p:cNvSpPr>
              <a:spLocks noChangeArrowheads="1"/>
            </p:cNvSpPr>
            <p:nvPr/>
          </p:nvSpPr>
          <p:spPr bwMode="auto">
            <a:xfrm>
              <a:off x="197" y="1066"/>
              <a:ext cx="118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・甘味</a:t>
              </a:r>
            </a:p>
          </p:txBody>
        </p:sp>
        <p:sp>
          <p:nvSpPr>
            <p:cNvPr id="94395" name="Rectangle 20"/>
            <p:cNvSpPr>
              <a:spLocks noChangeArrowheads="1"/>
            </p:cNvSpPr>
            <p:nvPr/>
          </p:nvSpPr>
          <p:spPr bwMode="auto">
            <a:xfrm>
              <a:off x="197" y="2319"/>
              <a:ext cx="118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・酸味</a:t>
              </a:r>
            </a:p>
          </p:txBody>
        </p:sp>
        <p:sp>
          <p:nvSpPr>
            <p:cNvPr id="94396" name="Rectangle 21"/>
            <p:cNvSpPr>
              <a:spLocks noChangeArrowheads="1"/>
            </p:cNvSpPr>
            <p:nvPr/>
          </p:nvSpPr>
          <p:spPr bwMode="auto">
            <a:xfrm>
              <a:off x="197" y="2910"/>
              <a:ext cx="118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・苦味</a:t>
              </a:r>
            </a:p>
          </p:txBody>
        </p:sp>
        <p:sp>
          <p:nvSpPr>
            <p:cNvPr id="94397" name="Rectangle 22"/>
            <p:cNvSpPr>
              <a:spLocks noChangeArrowheads="1"/>
            </p:cNvSpPr>
            <p:nvPr/>
          </p:nvSpPr>
          <p:spPr bwMode="auto">
            <a:xfrm>
              <a:off x="197" y="3495"/>
              <a:ext cx="11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・うま味</a:t>
              </a:r>
            </a:p>
          </p:txBody>
        </p:sp>
        <p:sp>
          <p:nvSpPr>
            <p:cNvPr id="94398" name="Rectangle 23"/>
            <p:cNvSpPr>
              <a:spLocks noChangeArrowheads="1"/>
            </p:cNvSpPr>
            <p:nvPr/>
          </p:nvSpPr>
          <p:spPr bwMode="auto">
            <a:xfrm>
              <a:off x="197" y="1707"/>
              <a:ext cx="118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・塩味</a:t>
              </a:r>
            </a:p>
          </p:txBody>
        </p:sp>
      </p:grpSp>
      <p:sp>
        <p:nvSpPr>
          <p:cNvPr id="94393" name="Rectangle 26"/>
          <p:cNvSpPr>
            <a:spLocks noChangeArrowheads="1"/>
          </p:cNvSpPr>
          <p:nvPr/>
        </p:nvSpPr>
        <p:spPr bwMode="auto">
          <a:xfrm>
            <a:off x="1706660" y="2561339"/>
            <a:ext cx="4176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（塩）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23530" y="1894589"/>
            <a:ext cx="417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エネルギーのもと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937178" y="2892201"/>
            <a:ext cx="417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ミネラル成分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923530" y="3887278"/>
            <a:ext cx="4176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sz="2800" b="1" dirty="0">
                <a:solidFill>
                  <a:srgbClr val="33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くさ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ったもの、未熟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923530" y="4881030"/>
            <a:ext cx="5400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毒がふくまれているかも？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950826" y="5769082"/>
            <a:ext cx="41449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たんぱく質のシグナル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5DB02F-2C91-420D-A352-104D2721D8BE}"/>
              </a:ext>
            </a:extLst>
          </p:cNvPr>
          <p:cNvSpPr txBox="1"/>
          <p:nvPr/>
        </p:nvSpPr>
        <p:spPr>
          <a:xfrm>
            <a:off x="4506281" y="6381177"/>
            <a:ext cx="6467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他の味の組み合わせでは再現できない独立した味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59501"/>
            <a:ext cx="1141834" cy="11418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43" y="1189930"/>
            <a:ext cx="1265503" cy="12655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81" y="2362936"/>
            <a:ext cx="1094269" cy="10942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18" y="3325219"/>
            <a:ext cx="949339" cy="9493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98" y="3337699"/>
            <a:ext cx="974465" cy="9744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9" y="4255176"/>
            <a:ext cx="896132" cy="8961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81" y="4295388"/>
            <a:ext cx="817563" cy="81756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91" y="5272393"/>
            <a:ext cx="1080954" cy="10809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92" y="5318238"/>
            <a:ext cx="1027520" cy="10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9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03648" y="1733550"/>
            <a:ext cx="6336704" cy="169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54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「味」と「おいしさ」</a:t>
            </a:r>
            <a:endParaRPr lang="en-US" altLang="ja-JP" sz="5400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CB774B-6B67-8CD2-2AB1-B653796C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284985"/>
            <a:ext cx="185723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99792" y="1674674"/>
            <a:ext cx="35205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今日の体験</a:t>
            </a:r>
            <a:endParaRPr kumimoji="1" lang="en-US" altLang="ja-JP" sz="5400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54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854FF8-8A8F-57AB-A560-9727A749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77" y="3645024"/>
            <a:ext cx="2411935" cy="20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0BB18F1-39F8-441C-A7A0-89850936C786}"/>
              </a:ext>
            </a:extLst>
          </p:cNvPr>
          <p:cNvSpPr/>
          <p:nvPr/>
        </p:nvSpPr>
        <p:spPr>
          <a:xfrm>
            <a:off x="466010" y="531439"/>
            <a:ext cx="6626269" cy="860994"/>
          </a:xfrm>
          <a:prstGeom prst="roundRect">
            <a:avLst>
              <a:gd name="adj" fmla="val 3016"/>
            </a:avLst>
          </a:prstGeom>
          <a:solidFill>
            <a:srgbClr val="ED7D31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6392E8-96AE-49BD-A164-B0E9553B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0" r="-8380"/>
          <a:stretch/>
        </p:blipFill>
        <p:spPr>
          <a:xfrm>
            <a:off x="7236296" y="290810"/>
            <a:ext cx="1776340" cy="1342251"/>
          </a:xfrm>
          <a:prstGeom prst="rect">
            <a:avLst/>
          </a:prstGeom>
        </p:spPr>
      </p:pic>
      <p:pic>
        <p:nvPicPr>
          <p:cNvPr id="6" name="図 5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A29F76EC-7758-4D55-A10D-9B1A18214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5" y="461186"/>
            <a:ext cx="1123683" cy="11273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3E75A8-4125-45B1-9C8C-F69667BC654A}"/>
              </a:ext>
            </a:extLst>
          </p:cNvPr>
          <p:cNvSpPr txBox="1"/>
          <p:nvPr/>
        </p:nvSpPr>
        <p:spPr>
          <a:xfrm>
            <a:off x="2037053" y="-515241"/>
            <a:ext cx="50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B4C6DD-D188-49F7-BD02-B6ADEDADCF5F}"/>
              </a:ext>
            </a:extLst>
          </p:cNvPr>
          <p:cNvSpPr txBox="1"/>
          <p:nvPr/>
        </p:nvSpPr>
        <p:spPr>
          <a:xfrm>
            <a:off x="611560" y="724634"/>
            <a:ext cx="102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体験</a:t>
            </a:r>
            <a:endParaRPr kumimoji="1" lang="en-US" altLang="ja-JP" sz="2000" b="1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4AE50D1-52F0-491D-A2A7-9BF07299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012598"/>
            <a:ext cx="5997193" cy="151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鼻をつまんで</a:t>
            </a:r>
            <a:b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食べてみると･･･？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8DF311-1E58-4338-A181-6E85568605CA}"/>
              </a:ext>
            </a:extLst>
          </p:cNvPr>
          <p:cNvSpPr txBox="1"/>
          <p:nvPr/>
        </p:nvSpPr>
        <p:spPr>
          <a:xfrm>
            <a:off x="1670604" y="700326"/>
            <a:ext cx="2719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glow rad="114300">
                    <a:prstClr val="white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鼻つまみグミ体験</a:t>
            </a:r>
          </a:p>
        </p:txBody>
      </p:sp>
      <p:pic>
        <p:nvPicPr>
          <p:cNvPr id="3" name="図 2" descr="口を開けている子供&#10;&#10;自動的に生成された説明">
            <a:extLst>
              <a:ext uri="{FF2B5EF4-FFF2-40B4-BE49-F238E27FC236}">
                <a16:creationId xmlns:a16="http://schemas.microsoft.com/office/drawing/2014/main" id="{37DD9E30-9658-C8C1-C5C3-E165FE5AE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81489"/>
            <a:ext cx="3692176" cy="246337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F0FF956-BE7B-4E97-B304-29592665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0962"/>
            <a:ext cx="26765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3CBBFA-1706-7194-9A1C-6DFC985B4AAA}"/>
              </a:ext>
            </a:extLst>
          </p:cNvPr>
          <p:cNvSpPr txBox="1"/>
          <p:nvPr/>
        </p:nvSpPr>
        <p:spPr>
          <a:xfrm>
            <a:off x="5988300" y="4941566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体験で使用するグミ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「国産果実グミ」（カバヤ食品株式会社）に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ふくまれるアレルギー物質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(28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品目中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ぶどう味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 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小麦　ゼラチン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みかん味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小麦　ゼラチン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りんご味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 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小麦　ゼラチン　りんご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もも味</a:t>
            </a: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小麦　ゼラチン　もも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15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99792" y="1674674"/>
            <a:ext cx="35205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今日の体験</a:t>
            </a:r>
            <a:endParaRPr kumimoji="1" lang="en-US" altLang="ja-JP" sz="5400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54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その②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854FF8-8A8F-57AB-A560-9727A749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77" y="3645024"/>
            <a:ext cx="2411935" cy="20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8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画像" descr="画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841" y="1778063"/>
            <a:ext cx="1098416" cy="347328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お茶の味を…"/>
          <p:cNvSpPr txBox="1"/>
          <p:nvPr/>
        </p:nvSpPr>
        <p:spPr>
          <a:xfrm>
            <a:off x="899592" y="1124744"/>
            <a:ext cx="5644244" cy="38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/>
          </a:bodyPr>
          <a:lstStyle/>
          <a:p>
            <a:pPr algn="ctr" defTabSz="171450">
              <a:lnSpc>
                <a:spcPct val="140000"/>
              </a:lnSpc>
              <a:spcBef>
                <a:spcPts val="0"/>
              </a:spcBef>
              <a:defRPr sz="1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875" dirty="0">
                <a:latin typeface="Meiryo UI" panose="020B0604030504040204" pitchFamily="50" charset="-128"/>
                <a:ea typeface="Meiryo UI" panose="020B0604030504040204" pitchFamily="50" charset="-128"/>
              </a:rPr>
              <a:t>５基本味</a:t>
            </a:r>
            <a:r>
              <a:rPr lang="ja-JP" altLang="en-US" sz="4875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sz="4875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使って</a:t>
            </a:r>
            <a:endParaRPr lang="en-US" sz="48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71450">
              <a:lnSpc>
                <a:spcPct val="140000"/>
              </a:lnSpc>
              <a:spcBef>
                <a:spcPts val="0"/>
              </a:spcBef>
              <a:defRPr sz="1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ja-JP" altLang="en-US" sz="4875" dirty="0">
                <a:latin typeface="Meiryo UI" panose="020B0604030504040204" pitchFamily="50" charset="-128"/>
                <a:ea typeface="Meiryo UI" panose="020B0604030504040204" pitchFamily="50" charset="-128"/>
              </a:rPr>
              <a:t>お茶の味を</a:t>
            </a:r>
            <a:endParaRPr sz="48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171450">
              <a:lnSpc>
                <a:spcPct val="140000"/>
              </a:lnSpc>
              <a:spcBef>
                <a:spcPts val="0"/>
              </a:spcBef>
              <a:defRPr sz="1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875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表現してみよう</a:t>
            </a:r>
            <a:r>
              <a:rPr sz="4875" dirty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6804122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画像" descr="画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92" y="2412336"/>
            <a:ext cx="1098417" cy="3473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画像" descr="画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783" y="2062087"/>
            <a:ext cx="4162412" cy="38404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1691680" y="1052736"/>
            <a:ext cx="6189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自分の感じた「味覚」を書きこもう！</a:t>
            </a:r>
          </a:p>
        </p:txBody>
      </p:sp>
      <p:sp>
        <p:nvSpPr>
          <p:cNvPr id="175" name="お茶"/>
          <p:cNvSpPr txBox="1"/>
          <p:nvPr/>
        </p:nvSpPr>
        <p:spPr>
          <a:xfrm>
            <a:off x="5014927" y="5293626"/>
            <a:ext cx="1861805" cy="36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 fontScale="77500" lnSpcReduction="20000"/>
          </a:bodyPr>
          <a:lstStyle>
            <a:lvl1pPr algn="ctr" defTabSz="457200">
              <a:lnSpc>
                <a:spcPct val="140000"/>
              </a:lnSpc>
              <a:spcBef>
                <a:spcPts val="0"/>
              </a:spcBef>
              <a:defRPr sz="6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お茶</a:t>
            </a:r>
            <a:endParaRPr sz="22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2671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03648" y="1733550"/>
            <a:ext cx="6336704" cy="169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ここまでのまとめ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0000"/>
                  <a:lumOff val="8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CB774B-6B67-8CD2-2AB1-B653796C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284985"/>
            <a:ext cx="1857231" cy="16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onigiri_taberu_woman.png" descr="onigiri_taberu_wo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662" y="2661994"/>
            <a:ext cx="3071813" cy="3328988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吹き出し"/>
          <p:cNvSpPr/>
          <p:nvPr/>
        </p:nvSpPr>
        <p:spPr>
          <a:xfrm>
            <a:off x="5103590" y="3397390"/>
            <a:ext cx="3878796" cy="2744586"/>
          </a:xfrm>
          <a:prstGeom prst="wedgeEllipseCallout">
            <a:avLst>
              <a:gd name="adj1" fmla="val -72418"/>
              <a:gd name="adj2" fmla="val -2506"/>
            </a:avLst>
          </a:prstGeom>
          <a:solidFill>
            <a:srgbClr val="F1D4D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sp>
        <p:nvSpPr>
          <p:cNvPr id="479" name="円形"/>
          <p:cNvSpPr/>
          <p:nvPr/>
        </p:nvSpPr>
        <p:spPr>
          <a:xfrm>
            <a:off x="5732441" y="3925161"/>
            <a:ext cx="1662284" cy="1662284"/>
          </a:xfrm>
          <a:prstGeom prst="ellipse">
            <a:avLst/>
          </a:prstGeom>
          <a:ln w="190500">
            <a:solidFill>
              <a:srgbClr val="FFFFFF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grpSp>
        <p:nvGrpSpPr>
          <p:cNvPr id="453" name="グループ化 452">
            <a:extLst>
              <a:ext uri="{FF2B5EF4-FFF2-40B4-BE49-F238E27FC236}">
                <a16:creationId xmlns:a16="http://schemas.microsoft.com/office/drawing/2014/main" id="{3209FF5A-793E-A59B-AB6C-81EE4CDD8736}"/>
              </a:ext>
            </a:extLst>
          </p:cNvPr>
          <p:cNvGrpSpPr/>
          <p:nvPr/>
        </p:nvGrpSpPr>
        <p:grpSpPr>
          <a:xfrm>
            <a:off x="6931307" y="3940053"/>
            <a:ext cx="789797" cy="789797"/>
            <a:chOff x="6931307" y="3940053"/>
            <a:chExt cx="789797" cy="789797"/>
          </a:xfrm>
          <a:solidFill>
            <a:srgbClr val="FF0000"/>
          </a:solidFill>
        </p:grpSpPr>
        <p:sp>
          <p:nvSpPr>
            <p:cNvPr id="481" name="円形"/>
            <p:cNvSpPr/>
            <p:nvPr/>
          </p:nvSpPr>
          <p:spPr>
            <a:xfrm>
              <a:off x="6931307" y="3940053"/>
              <a:ext cx="789797" cy="789797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486" name="塩味"/>
            <p:cNvSpPr txBox="1"/>
            <p:nvPr/>
          </p:nvSpPr>
          <p:spPr>
            <a:xfrm>
              <a:off x="6999996" y="4119087"/>
              <a:ext cx="656008" cy="360491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9050" tIns="19050" rIns="19050" bIns="19050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</a:rPr>
                <a:t>塩味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endParaRPr>
            </a:p>
          </p:txBody>
        </p:sp>
      </p:grpSp>
      <p:grpSp>
        <p:nvGrpSpPr>
          <p:cNvPr id="454" name="グループ化 453">
            <a:extLst>
              <a:ext uri="{FF2B5EF4-FFF2-40B4-BE49-F238E27FC236}">
                <a16:creationId xmlns:a16="http://schemas.microsoft.com/office/drawing/2014/main" id="{E66E9B99-1B88-195B-082C-721822D344F5}"/>
              </a:ext>
            </a:extLst>
          </p:cNvPr>
          <p:cNvGrpSpPr/>
          <p:nvPr/>
        </p:nvGrpSpPr>
        <p:grpSpPr>
          <a:xfrm>
            <a:off x="6954877" y="4862400"/>
            <a:ext cx="789797" cy="789797"/>
            <a:chOff x="6954877" y="4862400"/>
            <a:chExt cx="789797" cy="789797"/>
          </a:xfrm>
        </p:grpSpPr>
        <p:sp>
          <p:nvSpPr>
            <p:cNvPr id="484" name="円形"/>
            <p:cNvSpPr/>
            <p:nvPr/>
          </p:nvSpPr>
          <p:spPr>
            <a:xfrm>
              <a:off x="6954877" y="4862400"/>
              <a:ext cx="789797" cy="78979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487" name="酸味"/>
            <p:cNvSpPr txBox="1"/>
            <p:nvPr/>
          </p:nvSpPr>
          <p:spPr>
            <a:xfrm>
              <a:off x="7048008" y="5034692"/>
              <a:ext cx="598820" cy="3797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9050" tIns="19050" rIns="19050" bIns="19050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/>
              </a:pPr>
              <a:r>
                <a:rPr lang="ja-JP" altLang="en-US" sz="1800" dirty="0">
                  <a:highlight>
                    <a:srgbClr val="FFFFCC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酸味</a:t>
              </a:r>
            </a:p>
          </p:txBody>
        </p:sp>
      </p:grpSp>
      <p:grpSp>
        <p:nvGrpSpPr>
          <p:cNvPr id="455" name="グループ化 454">
            <a:extLst>
              <a:ext uri="{FF2B5EF4-FFF2-40B4-BE49-F238E27FC236}">
                <a16:creationId xmlns:a16="http://schemas.microsoft.com/office/drawing/2014/main" id="{E65388A9-240D-FA18-A2A6-0C52A016892C}"/>
              </a:ext>
            </a:extLst>
          </p:cNvPr>
          <p:cNvGrpSpPr/>
          <p:nvPr/>
        </p:nvGrpSpPr>
        <p:grpSpPr>
          <a:xfrm>
            <a:off x="6062767" y="5036124"/>
            <a:ext cx="789798" cy="789797"/>
            <a:chOff x="6062767" y="5036124"/>
            <a:chExt cx="789798" cy="789797"/>
          </a:xfrm>
        </p:grpSpPr>
        <p:sp>
          <p:nvSpPr>
            <p:cNvPr id="483" name="円形"/>
            <p:cNvSpPr/>
            <p:nvPr/>
          </p:nvSpPr>
          <p:spPr>
            <a:xfrm>
              <a:off x="6062768" y="5036124"/>
              <a:ext cx="789797" cy="789797"/>
            </a:xfrm>
            <a:prstGeom prst="ellipse">
              <a:avLst/>
            </a:prstGeom>
            <a:solidFill>
              <a:srgbClr val="0000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488" name="苦味"/>
            <p:cNvSpPr txBox="1"/>
            <p:nvPr/>
          </p:nvSpPr>
          <p:spPr>
            <a:xfrm>
              <a:off x="6062767" y="5186720"/>
              <a:ext cx="789797" cy="4095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9050" tIns="19050" rIns="19050" bIns="19050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</a:rPr>
                <a:t>苦味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endParaRPr>
            </a:p>
          </p:txBody>
        </p:sp>
      </p:grpSp>
      <p:grpSp>
        <p:nvGrpSpPr>
          <p:cNvPr id="451" name="グループ化 450">
            <a:extLst>
              <a:ext uri="{FF2B5EF4-FFF2-40B4-BE49-F238E27FC236}">
                <a16:creationId xmlns:a16="http://schemas.microsoft.com/office/drawing/2014/main" id="{10768239-E015-27E4-1AC7-0F1D67DDD1A3}"/>
              </a:ext>
            </a:extLst>
          </p:cNvPr>
          <p:cNvGrpSpPr/>
          <p:nvPr/>
        </p:nvGrpSpPr>
        <p:grpSpPr>
          <a:xfrm>
            <a:off x="5340747" y="4370935"/>
            <a:ext cx="930061" cy="789797"/>
            <a:chOff x="5340747" y="4370935"/>
            <a:chExt cx="930061" cy="789797"/>
          </a:xfrm>
        </p:grpSpPr>
        <p:sp>
          <p:nvSpPr>
            <p:cNvPr id="482" name="円形"/>
            <p:cNvSpPr/>
            <p:nvPr/>
          </p:nvSpPr>
          <p:spPr>
            <a:xfrm>
              <a:off x="5412734" y="4370935"/>
              <a:ext cx="789797" cy="789797"/>
            </a:xfrm>
            <a:prstGeom prst="ellipse">
              <a:avLst/>
            </a:prstGeom>
            <a:solidFill>
              <a:srgbClr val="1F993C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489" name="うま味"/>
            <p:cNvSpPr txBox="1"/>
            <p:nvPr/>
          </p:nvSpPr>
          <p:spPr>
            <a:xfrm>
              <a:off x="5340747" y="4538790"/>
              <a:ext cx="930061" cy="3797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9050" tIns="19050" rIns="19050" bIns="19050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icrosoft Himalaya" panose="01010100010101010101" pitchFamily="2" charset="0"/>
                  <a:sym typeface="Helvetica"/>
                </a:rPr>
                <a:t>うま味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  <a:sym typeface="Helvetica"/>
              </a:endParaRPr>
            </a:p>
          </p:txBody>
        </p:sp>
      </p:grpSp>
      <p:sp>
        <p:nvSpPr>
          <p:cNvPr id="490" name="基本味"/>
          <p:cNvSpPr txBox="1"/>
          <p:nvPr/>
        </p:nvSpPr>
        <p:spPr>
          <a:xfrm>
            <a:off x="6222135" y="4566425"/>
            <a:ext cx="888344" cy="379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基本味</a:t>
            </a:r>
            <a:endParaRPr kumimoji="0" sz="18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grpSp>
        <p:nvGrpSpPr>
          <p:cNvPr id="458" name="グループ化 457">
            <a:extLst>
              <a:ext uri="{FF2B5EF4-FFF2-40B4-BE49-F238E27FC236}">
                <a16:creationId xmlns:a16="http://schemas.microsoft.com/office/drawing/2014/main" id="{3714160C-61D6-37D0-52D7-E11BAAF90EAA}"/>
              </a:ext>
            </a:extLst>
          </p:cNvPr>
          <p:cNvGrpSpPr/>
          <p:nvPr/>
        </p:nvGrpSpPr>
        <p:grpSpPr>
          <a:xfrm>
            <a:off x="7789441" y="4127276"/>
            <a:ext cx="1013176" cy="1674530"/>
            <a:chOff x="9464929" y="3187870"/>
            <a:chExt cx="1013176" cy="1674530"/>
          </a:xfrm>
        </p:grpSpPr>
        <p:sp>
          <p:nvSpPr>
            <p:cNvPr id="456" name="矢印: 上下 455">
              <a:extLst>
                <a:ext uri="{FF2B5EF4-FFF2-40B4-BE49-F238E27FC236}">
                  <a16:creationId xmlns:a16="http://schemas.microsoft.com/office/drawing/2014/main" id="{D0F14408-064A-B012-491E-94E389C302E4}"/>
                </a:ext>
              </a:extLst>
            </p:cNvPr>
            <p:cNvSpPr/>
            <p:nvPr/>
          </p:nvSpPr>
          <p:spPr>
            <a:xfrm rot="789543">
              <a:off x="9782458" y="3578644"/>
              <a:ext cx="379648" cy="970072"/>
            </a:xfrm>
            <a:prstGeom prst="upDownArrow">
              <a:avLst>
                <a:gd name="adj1" fmla="val 43676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F160718-F46B-EAA5-8F4D-7699FF93F64E}"/>
                </a:ext>
              </a:extLst>
            </p:cNvPr>
            <p:cNvGrpSpPr/>
            <p:nvPr/>
          </p:nvGrpSpPr>
          <p:grpSpPr>
            <a:xfrm>
              <a:off x="9688308" y="3187870"/>
              <a:ext cx="789797" cy="789797"/>
              <a:chOff x="7848014" y="3904434"/>
              <a:chExt cx="789797" cy="789797"/>
            </a:xfrm>
          </p:grpSpPr>
          <p:sp>
            <p:nvSpPr>
              <p:cNvPr id="491" name="円形"/>
              <p:cNvSpPr/>
              <p:nvPr/>
            </p:nvSpPr>
            <p:spPr>
              <a:xfrm>
                <a:off x="7848014" y="3904434"/>
                <a:ext cx="789797" cy="789797"/>
              </a:xfrm>
              <a:prstGeom prst="ellipse">
                <a:avLst/>
              </a:prstGeom>
              <a:solidFill>
                <a:srgbClr val="FFC000"/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marL="0" marR="0" lvl="0" indent="0" algn="ctr" defTabSz="30956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3200">
                    <a:latin typeface="ヒラギノ角ゴ ProN W4"/>
                    <a:ea typeface="ヒラギノ角ゴ ProN W4"/>
                    <a:cs typeface="ヒラギノ角ゴ ProN W4"/>
                    <a:sym typeface="ヒラギノ角ゴ ProN W4"/>
                  </a:defRPr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 ProN W4"/>
                  <a:sym typeface="ヒラギノ角ゴ ProN W4"/>
                </a:endParaRPr>
              </a:p>
            </p:txBody>
          </p:sp>
          <p:sp>
            <p:nvSpPr>
              <p:cNvPr id="492" name="辛味"/>
              <p:cNvSpPr txBox="1"/>
              <p:nvPr/>
            </p:nvSpPr>
            <p:spPr>
              <a:xfrm>
                <a:off x="7934958" y="4093660"/>
                <a:ext cx="656008" cy="3604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19050" tIns="19050" rIns="19050" bIns="19050" anchor="b">
                <a:normAutofit/>
              </a:bodyPr>
              <a:lstStyle>
                <a:lvl1pPr algn="ctr" defTabSz="457200">
                  <a:lnSpc>
                    <a:spcPct val="100000"/>
                  </a:lnSpc>
                  <a:spcBef>
                    <a:spcPts val="0"/>
                  </a:spcBef>
                  <a:defRPr sz="5000"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Helvetica"/>
                  </a:rPr>
                  <a:t>辛味</a:t>
                </a: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DC249DCC-BC00-EBC7-3F27-2C540FBD6C67}"/>
                </a:ext>
              </a:extLst>
            </p:cNvPr>
            <p:cNvGrpSpPr/>
            <p:nvPr/>
          </p:nvGrpSpPr>
          <p:grpSpPr>
            <a:xfrm>
              <a:off x="9464929" y="4072603"/>
              <a:ext cx="789797" cy="789797"/>
              <a:chOff x="7683895" y="5375965"/>
              <a:chExt cx="789797" cy="789797"/>
            </a:xfrm>
          </p:grpSpPr>
          <p:sp>
            <p:nvSpPr>
              <p:cNvPr id="493" name="円形"/>
              <p:cNvSpPr/>
              <p:nvPr/>
            </p:nvSpPr>
            <p:spPr>
              <a:xfrm>
                <a:off x="7683895" y="5375965"/>
                <a:ext cx="789797" cy="789797"/>
              </a:xfrm>
              <a:prstGeom prst="ellipse">
                <a:avLst/>
              </a:prstGeom>
              <a:solidFill>
                <a:srgbClr val="FFC000"/>
              </a:solidFill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marL="0" marR="0" lvl="0" indent="0" algn="ctr" defTabSz="30956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3200">
                    <a:latin typeface="ヒラギノ角ゴ ProN W4"/>
                    <a:ea typeface="ヒラギノ角ゴ ProN W4"/>
                    <a:cs typeface="ヒラギノ角ゴ ProN W4"/>
                    <a:sym typeface="ヒラギノ角ゴ ProN W4"/>
                  </a:defRPr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 ProN W4"/>
                  <a:sym typeface="ヒラギノ角ゴ ProN W4"/>
                </a:endParaRPr>
              </a:p>
            </p:txBody>
          </p:sp>
          <p:sp>
            <p:nvSpPr>
              <p:cNvPr id="494" name="渋味"/>
              <p:cNvSpPr txBox="1"/>
              <p:nvPr/>
            </p:nvSpPr>
            <p:spPr>
              <a:xfrm>
                <a:off x="7786761" y="5521499"/>
                <a:ext cx="598820" cy="3797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19050" tIns="19050" rIns="19050" bIns="19050" anchor="b">
                <a:normAutofit/>
              </a:bodyPr>
              <a:lstStyle>
                <a:lvl1pPr algn="ctr" defTabSz="457200">
                  <a:lnSpc>
                    <a:spcPct val="100000"/>
                  </a:lnSpc>
                  <a:spcBef>
                    <a:spcPts val="0"/>
                  </a:spcBef>
                  <a:defRPr sz="5000"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Helvetica"/>
                    <a:sym typeface="Helvetica"/>
                  </a:rPr>
                  <a:t>渋味</a:t>
                </a:r>
                <a:endPara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</a:endParaRPr>
              </a:p>
            </p:txBody>
          </p:sp>
        </p:grpSp>
      </p:grpSp>
      <p:sp>
        <p:nvSpPr>
          <p:cNvPr id="498" name="「味」と「おいしさ」"/>
          <p:cNvSpPr txBox="1"/>
          <p:nvPr/>
        </p:nvSpPr>
        <p:spPr>
          <a:xfrm>
            <a:off x="1468338" y="246772"/>
            <a:ext cx="6470135" cy="83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Autofit/>
          </a:bodyPr>
          <a:lstStyle>
            <a:lvl1pPr algn="ctr" defTabSz="457200">
              <a:lnSpc>
                <a:spcPct val="140000"/>
              </a:lnSpc>
              <a:spcBef>
                <a:spcPts val="0"/>
              </a:spcBef>
              <a:defRPr sz="1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rPr>
              <a:t>おいしさってなぁに？</a:t>
            </a:r>
          </a:p>
        </p:txBody>
      </p:sp>
      <p:sp>
        <p:nvSpPr>
          <p:cNvPr id="500" name="吹き出し"/>
          <p:cNvSpPr/>
          <p:nvPr/>
        </p:nvSpPr>
        <p:spPr>
          <a:xfrm>
            <a:off x="1110642" y="3595937"/>
            <a:ext cx="1955304" cy="1123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9" y="0"/>
                </a:moveTo>
                <a:cubicBezTo>
                  <a:pt x="9148" y="0"/>
                  <a:pt x="11562" y="3314"/>
                  <a:pt x="12311" y="7837"/>
                </a:cubicBezTo>
                <a:lnTo>
                  <a:pt x="21600" y="11255"/>
                </a:lnTo>
                <a:lnTo>
                  <a:pt x="12250" y="14121"/>
                </a:lnTo>
                <a:cubicBezTo>
                  <a:pt x="11435" y="18460"/>
                  <a:pt x="9072" y="21600"/>
                  <a:pt x="6279" y="21600"/>
                </a:cubicBezTo>
                <a:cubicBezTo>
                  <a:pt x="2812" y="21600"/>
                  <a:pt x="0" y="16765"/>
                  <a:pt x="0" y="10800"/>
                </a:cubicBezTo>
                <a:cubicBezTo>
                  <a:pt x="0" y="4835"/>
                  <a:pt x="2812" y="0"/>
                  <a:pt x="6279" y="0"/>
                </a:cubicBezTo>
                <a:close/>
              </a:path>
            </a:pathLst>
          </a:custGeom>
          <a:solidFill>
            <a:srgbClr val="F1D4D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sp>
        <p:nvSpPr>
          <p:cNvPr id="501" name="円形"/>
          <p:cNvSpPr/>
          <p:nvPr/>
        </p:nvSpPr>
        <p:spPr>
          <a:xfrm>
            <a:off x="1284573" y="3763014"/>
            <a:ext cx="789797" cy="78979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sp>
        <p:nvSpPr>
          <p:cNvPr id="502" name="音"/>
          <p:cNvSpPr txBox="1"/>
          <p:nvPr/>
        </p:nvSpPr>
        <p:spPr>
          <a:xfrm>
            <a:off x="1351467" y="3977667"/>
            <a:ext cx="656008" cy="36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rPr>
              <a:t>音</a:t>
            </a:r>
          </a:p>
        </p:txBody>
      </p:sp>
      <p:grpSp>
        <p:nvGrpSpPr>
          <p:cNvPr id="511" name="グループ"/>
          <p:cNvGrpSpPr/>
          <p:nvPr/>
        </p:nvGrpSpPr>
        <p:grpSpPr>
          <a:xfrm>
            <a:off x="1458163" y="4556249"/>
            <a:ext cx="2178146" cy="1412196"/>
            <a:chOff x="2151647" y="-691754"/>
            <a:chExt cx="6144817" cy="3864373"/>
          </a:xfrm>
        </p:grpSpPr>
        <p:sp>
          <p:nvSpPr>
            <p:cNvPr id="506" name="吹き出し"/>
            <p:cNvSpPr/>
            <p:nvPr/>
          </p:nvSpPr>
          <p:spPr>
            <a:xfrm>
              <a:off x="2151647" y="-691754"/>
              <a:ext cx="6144817" cy="386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343" y="10739"/>
                  </a:lnTo>
                  <a:cubicBezTo>
                    <a:pt x="11439" y="11381"/>
                    <a:pt x="11495" y="12046"/>
                    <a:pt x="11495" y="12733"/>
                  </a:cubicBezTo>
                  <a:cubicBezTo>
                    <a:pt x="11495" y="17630"/>
                    <a:pt x="8922" y="21600"/>
                    <a:pt x="5748" y="21600"/>
                  </a:cubicBezTo>
                  <a:cubicBezTo>
                    <a:pt x="2574" y="21600"/>
                    <a:pt x="0" y="17630"/>
                    <a:pt x="0" y="12733"/>
                  </a:cubicBezTo>
                  <a:cubicBezTo>
                    <a:pt x="0" y="7836"/>
                    <a:pt x="2574" y="3867"/>
                    <a:pt x="5748" y="3867"/>
                  </a:cubicBezTo>
                  <a:cubicBezTo>
                    <a:pt x="7439" y="3867"/>
                    <a:pt x="8955" y="5002"/>
                    <a:pt x="10007" y="679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1D4D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509" name="円形"/>
            <p:cNvSpPr/>
            <p:nvPr/>
          </p:nvSpPr>
          <p:spPr>
            <a:xfrm>
              <a:off x="2698183" y="458265"/>
              <a:ext cx="2106125" cy="210612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510" name="香り"/>
            <p:cNvSpPr txBox="1"/>
            <p:nvPr/>
          </p:nvSpPr>
          <p:spPr>
            <a:xfrm>
              <a:off x="2876568" y="936292"/>
              <a:ext cx="1749356" cy="961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</a:rPr>
                <a:t>香り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endParaRPr>
            </a:p>
          </p:txBody>
        </p:sp>
      </p:grpSp>
      <p:sp>
        <p:nvSpPr>
          <p:cNvPr id="512" name="吹き出し"/>
          <p:cNvSpPr/>
          <p:nvPr/>
        </p:nvSpPr>
        <p:spPr>
          <a:xfrm>
            <a:off x="495329" y="1557915"/>
            <a:ext cx="3159252" cy="2358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46" y="0"/>
                </a:moveTo>
                <a:cubicBezTo>
                  <a:pt x="13732" y="0"/>
                  <a:pt x="17693" y="3593"/>
                  <a:pt x="17693" y="8025"/>
                </a:cubicBezTo>
                <a:cubicBezTo>
                  <a:pt x="17693" y="9971"/>
                  <a:pt x="16928" y="11754"/>
                  <a:pt x="15657" y="13144"/>
                </a:cubicBezTo>
                <a:lnTo>
                  <a:pt x="21600" y="21600"/>
                </a:lnTo>
                <a:lnTo>
                  <a:pt x="13065" y="15078"/>
                </a:lnTo>
                <a:cubicBezTo>
                  <a:pt x="11811" y="15696"/>
                  <a:pt x="10374" y="16047"/>
                  <a:pt x="8846" y="16047"/>
                </a:cubicBezTo>
                <a:cubicBezTo>
                  <a:pt x="3960" y="16047"/>
                  <a:pt x="0" y="12456"/>
                  <a:pt x="0" y="8025"/>
                </a:cubicBezTo>
                <a:cubicBezTo>
                  <a:pt x="0" y="3593"/>
                  <a:pt x="3960" y="0"/>
                  <a:pt x="8846" y="0"/>
                </a:cubicBezTo>
                <a:close/>
              </a:path>
            </a:pathLst>
          </a:custGeom>
          <a:solidFill>
            <a:srgbClr val="F1D4D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sp>
        <p:nvSpPr>
          <p:cNvPr id="514" name="円形"/>
          <p:cNvSpPr/>
          <p:nvPr/>
        </p:nvSpPr>
        <p:spPr>
          <a:xfrm>
            <a:off x="661394" y="2224694"/>
            <a:ext cx="789797" cy="789797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sp>
        <p:nvSpPr>
          <p:cNvPr id="515" name="形"/>
          <p:cNvSpPr txBox="1"/>
          <p:nvPr/>
        </p:nvSpPr>
        <p:spPr>
          <a:xfrm>
            <a:off x="728288" y="2421888"/>
            <a:ext cx="656008" cy="36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rPr>
              <a:t>形</a:t>
            </a:r>
          </a:p>
        </p:txBody>
      </p:sp>
      <p:sp>
        <p:nvSpPr>
          <p:cNvPr id="516" name="円形"/>
          <p:cNvSpPr/>
          <p:nvPr/>
        </p:nvSpPr>
        <p:spPr>
          <a:xfrm>
            <a:off x="2003064" y="2264389"/>
            <a:ext cx="789797" cy="789797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sp>
        <p:nvSpPr>
          <p:cNvPr id="517" name="色・光沢"/>
          <p:cNvSpPr txBox="1"/>
          <p:nvPr/>
        </p:nvSpPr>
        <p:spPr>
          <a:xfrm>
            <a:off x="1971390" y="2315933"/>
            <a:ext cx="897878" cy="4775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b">
            <a:normAutofit/>
          </a:bodyPr>
          <a:lstStyle>
            <a:lvl1pPr algn="ctr" defTabSz="402336">
              <a:lnSpc>
                <a:spcPct val="100000"/>
              </a:lnSpc>
              <a:spcBef>
                <a:spcPts val="0"/>
              </a:spcBef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233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rPr>
              <a:t>光沢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Helvetica"/>
              <a:sym typeface="Helvetica"/>
            </a:endParaRPr>
          </a:p>
        </p:txBody>
      </p:sp>
      <p:grpSp>
        <p:nvGrpSpPr>
          <p:cNvPr id="526" name="グループ"/>
          <p:cNvGrpSpPr/>
          <p:nvPr/>
        </p:nvGrpSpPr>
        <p:grpSpPr>
          <a:xfrm>
            <a:off x="4630172" y="1711903"/>
            <a:ext cx="3014961" cy="2607618"/>
            <a:chOff x="-488004" y="0"/>
            <a:chExt cx="8039895" cy="6953647"/>
          </a:xfrm>
        </p:grpSpPr>
        <p:sp>
          <p:nvSpPr>
            <p:cNvPr id="519" name="吹き出し"/>
            <p:cNvSpPr/>
            <p:nvPr/>
          </p:nvSpPr>
          <p:spPr>
            <a:xfrm>
              <a:off x="-488004" y="0"/>
              <a:ext cx="8039895" cy="695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56" y="0"/>
                  </a:moveTo>
                  <a:cubicBezTo>
                    <a:pt x="17058" y="0"/>
                    <a:pt x="21600" y="2535"/>
                    <a:pt x="21600" y="5661"/>
                  </a:cubicBezTo>
                  <a:cubicBezTo>
                    <a:pt x="21600" y="8787"/>
                    <a:pt x="17058" y="11321"/>
                    <a:pt x="11456" y="11321"/>
                  </a:cubicBezTo>
                  <a:cubicBezTo>
                    <a:pt x="10709" y="11321"/>
                    <a:pt x="9982" y="11273"/>
                    <a:pt x="9281" y="11188"/>
                  </a:cubicBezTo>
                  <a:lnTo>
                    <a:pt x="0" y="21600"/>
                  </a:lnTo>
                  <a:lnTo>
                    <a:pt x="6348" y="10545"/>
                  </a:lnTo>
                  <a:cubicBezTo>
                    <a:pt x="3339" y="9564"/>
                    <a:pt x="1311" y="7747"/>
                    <a:pt x="1311" y="5661"/>
                  </a:cubicBezTo>
                  <a:cubicBezTo>
                    <a:pt x="1311" y="2535"/>
                    <a:pt x="5853" y="0"/>
                    <a:pt x="11456" y="0"/>
                  </a:cubicBezTo>
                  <a:close/>
                </a:path>
              </a:pathLst>
            </a:custGeom>
            <a:solidFill>
              <a:srgbClr val="F1D4D3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522" name="円形"/>
            <p:cNvSpPr/>
            <p:nvPr/>
          </p:nvSpPr>
          <p:spPr>
            <a:xfrm>
              <a:off x="1352629" y="645651"/>
              <a:ext cx="2106125" cy="210612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523" name="食感"/>
            <p:cNvSpPr txBox="1"/>
            <p:nvPr/>
          </p:nvSpPr>
          <p:spPr>
            <a:xfrm>
              <a:off x="1229350" y="889323"/>
              <a:ext cx="2339304" cy="1197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</a:rPr>
                <a:t>食感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endParaRPr>
            </a:p>
          </p:txBody>
        </p:sp>
        <p:sp>
          <p:nvSpPr>
            <p:cNvPr id="524" name="円形"/>
            <p:cNvSpPr/>
            <p:nvPr/>
          </p:nvSpPr>
          <p:spPr>
            <a:xfrm>
              <a:off x="3980680" y="1102807"/>
              <a:ext cx="2106124" cy="210612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525" name="温度"/>
            <p:cNvSpPr txBox="1"/>
            <p:nvPr/>
          </p:nvSpPr>
          <p:spPr>
            <a:xfrm>
              <a:off x="3875849" y="1345837"/>
              <a:ext cx="2339304" cy="1197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Helvetica"/>
                  <a:sym typeface="Helvetica"/>
                </a:rPr>
                <a:t>温度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endParaRPr>
            </a:p>
          </p:txBody>
        </p:sp>
      </p:grpSp>
      <p:sp>
        <p:nvSpPr>
          <p:cNvPr id="10" name="円形">
            <a:extLst>
              <a:ext uri="{FF2B5EF4-FFF2-40B4-BE49-F238E27FC236}">
                <a16:creationId xmlns:a16="http://schemas.microsoft.com/office/drawing/2014/main" id="{5776ACE4-5CA1-8303-EBA1-642DB21E5DA6}"/>
              </a:ext>
            </a:extLst>
          </p:cNvPr>
          <p:cNvSpPr/>
          <p:nvPr/>
        </p:nvSpPr>
        <p:spPr>
          <a:xfrm>
            <a:off x="1362650" y="1701860"/>
            <a:ext cx="789797" cy="789797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3095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N W4"/>
              <a:sym typeface="ヒラギノ角ゴ ProN W4"/>
            </a:endParaRPr>
          </a:p>
        </p:txBody>
      </p:sp>
      <p:sp>
        <p:nvSpPr>
          <p:cNvPr id="11" name="色・光沢">
            <a:extLst>
              <a:ext uri="{FF2B5EF4-FFF2-40B4-BE49-F238E27FC236}">
                <a16:creationId xmlns:a16="http://schemas.microsoft.com/office/drawing/2014/main" id="{3C8B2C26-7F16-5E0B-4F98-B8FD6B230985}"/>
              </a:ext>
            </a:extLst>
          </p:cNvPr>
          <p:cNvSpPr txBox="1"/>
          <p:nvPr/>
        </p:nvSpPr>
        <p:spPr>
          <a:xfrm>
            <a:off x="1280238" y="1745620"/>
            <a:ext cx="897878" cy="4775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b">
            <a:normAutofit/>
          </a:bodyPr>
          <a:lstStyle>
            <a:lvl1pPr algn="ctr" defTabSz="402336">
              <a:lnSpc>
                <a:spcPct val="100000"/>
              </a:lnSpc>
              <a:spcBef>
                <a:spcPts val="0"/>
              </a:spcBef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233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Helvetica"/>
                <a:sym typeface="Helvetica"/>
              </a:rPr>
              <a:t>色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7F9E80D-2609-717D-56AD-20B7BBD17251}"/>
              </a:ext>
            </a:extLst>
          </p:cNvPr>
          <p:cNvGrpSpPr/>
          <p:nvPr/>
        </p:nvGrpSpPr>
        <p:grpSpPr>
          <a:xfrm>
            <a:off x="162261" y="1239391"/>
            <a:ext cx="1416986" cy="744894"/>
            <a:chOff x="-1764704" y="980728"/>
            <a:chExt cx="1416986" cy="764892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66669D02-12BE-08D1-27DB-1209D87B5980}"/>
                </a:ext>
              </a:extLst>
            </p:cNvPr>
            <p:cNvSpPr/>
            <p:nvPr/>
          </p:nvSpPr>
          <p:spPr>
            <a:xfrm>
              <a:off x="-1764704" y="980728"/>
              <a:ext cx="1416986" cy="76489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8E66E5D-56CC-44E0-FA15-90D07DF7C48B}"/>
                </a:ext>
              </a:extLst>
            </p:cNvPr>
            <p:cNvSpPr txBox="1"/>
            <p:nvPr/>
          </p:nvSpPr>
          <p:spPr>
            <a:xfrm>
              <a:off x="-1462733" y="1018364"/>
              <a:ext cx="8130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 し　かく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視覚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1F85E81-5366-E752-A544-4BFF46DF23D5}"/>
              </a:ext>
            </a:extLst>
          </p:cNvPr>
          <p:cNvGrpSpPr/>
          <p:nvPr/>
        </p:nvGrpSpPr>
        <p:grpSpPr>
          <a:xfrm>
            <a:off x="6767353" y="2994314"/>
            <a:ext cx="1416986" cy="744894"/>
            <a:chOff x="-1764704" y="980728"/>
            <a:chExt cx="1416986" cy="764892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C82392C0-1B37-5E5D-9E11-95EFB81E0526}"/>
                </a:ext>
              </a:extLst>
            </p:cNvPr>
            <p:cNvSpPr/>
            <p:nvPr/>
          </p:nvSpPr>
          <p:spPr>
            <a:xfrm>
              <a:off x="-1764704" y="980728"/>
              <a:ext cx="1416986" cy="76489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09413FA-011E-3F89-96D3-6BED5A315289}"/>
                </a:ext>
              </a:extLst>
            </p:cNvPr>
            <p:cNvSpPr txBox="1"/>
            <p:nvPr/>
          </p:nvSpPr>
          <p:spPr>
            <a:xfrm>
              <a:off x="-1462733" y="1018364"/>
              <a:ext cx="869149" cy="726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 み　かく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味覚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D99EA09-C719-6E9C-8F98-17D0AA452739}"/>
              </a:ext>
            </a:extLst>
          </p:cNvPr>
          <p:cNvGrpSpPr/>
          <p:nvPr/>
        </p:nvGrpSpPr>
        <p:grpSpPr>
          <a:xfrm>
            <a:off x="6795405" y="1323080"/>
            <a:ext cx="1416986" cy="744894"/>
            <a:chOff x="-1764704" y="980728"/>
            <a:chExt cx="1416986" cy="764892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6BB03A7-8237-BE7F-1A8A-F4CF1322AECC}"/>
                </a:ext>
              </a:extLst>
            </p:cNvPr>
            <p:cNvSpPr/>
            <p:nvPr/>
          </p:nvSpPr>
          <p:spPr>
            <a:xfrm>
              <a:off x="-1764704" y="980728"/>
              <a:ext cx="1416986" cy="76489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DBE3CEA-5B85-AF46-4DE0-044FFF1D721F}"/>
                </a:ext>
              </a:extLst>
            </p:cNvPr>
            <p:cNvSpPr txBox="1"/>
            <p:nvPr/>
          </p:nvSpPr>
          <p:spPr>
            <a:xfrm>
              <a:off x="-1462733" y="1018364"/>
              <a:ext cx="859531" cy="726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しょっかく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触覚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04F0C42-E2FB-57C2-9F09-8A244D62EAB6}"/>
              </a:ext>
            </a:extLst>
          </p:cNvPr>
          <p:cNvGrpSpPr/>
          <p:nvPr/>
        </p:nvGrpSpPr>
        <p:grpSpPr>
          <a:xfrm>
            <a:off x="608185" y="5652197"/>
            <a:ext cx="1416986" cy="744894"/>
            <a:chOff x="-1764704" y="980728"/>
            <a:chExt cx="1416986" cy="764892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AB534827-921C-C82D-916B-E0ACAD2360F9}"/>
                </a:ext>
              </a:extLst>
            </p:cNvPr>
            <p:cNvSpPr/>
            <p:nvPr/>
          </p:nvSpPr>
          <p:spPr>
            <a:xfrm>
              <a:off x="-1764704" y="980728"/>
              <a:ext cx="1416986" cy="76489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1043A4E-CCC0-7383-D78D-8CF41FA93575}"/>
                </a:ext>
              </a:extLst>
            </p:cNvPr>
            <p:cNvSpPr txBox="1"/>
            <p:nvPr/>
          </p:nvSpPr>
          <p:spPr>
            <a:xfrm>
              <a:off x="-1462733" y="1018364"/>
              <a:ext cx="880369" cy="726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きゅうかく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嗅覚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E96C105-8A92-2BEF-5DE6-FFD276EB353E}"/>
              </a:ext>
            </a:extLst>
          </p:cNvPr>
          <p:cNvGrpSpPr/>
          <p:nvPr/>
        </p:nvGrpSpPr>
        <p:grpSpPr>
          <a:xfrm>
            <a:off x="170403" y="3362774"/>
            <a:ext cx="1416986" cy="744894"/>
            <a:chOff x="-1764704" y="980728"/>
            <a:chExt cx="1416986" cy="764892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68B6F519-752A-A3FC-F481-445CA0C1882A}"/>
                </a:ext>
              </a:extLst>
            </p:cNvPr>
            <p:cNvSpPr/>
            <p:nvPr/>
          </p:nvSpPr>
          <p:spPr>
            <a:xfrm>
              <a:off x="-1764704" y="980728"/>
              <a:ext cx="1416986" cy="76489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5C9DA38-83AA-2FE4-A508-28C2CB9A3EBE}"/>
                </a:ext>
              </a:extLst>
            </p:cNvPr>
            <p:cNvSpPr txBox="1"/>
            <p:nvPr/>
          </p:nvSpPr>
          <p:spPr>
            <a:xfrm>
              <a:off x="-1462733" y="1018364"/>
              <a:ext cx="869149" cy="726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ちょうかく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聴覚</a:t>
              </a:r>
            </a:p>
          </p:txBody>
        </p:sp>
      </p:grpSp>
      <p:grpSp>
        <p:nvGrpSpPr>
          <p:cNvPr id="452" name="グループ化 451">
            <a:extLst>
              <a:ext uri="{FF2B5EF4-FFF2-40B4-BE49-F238E27FC236}">
                <a16:creationId xmlns:a16="http://schemas.microsoft.com/office/drawing/2014/main" id="{A6ED804B-E446-E1DE-0068-2C0533BE7EF1}"/>
              </a:ext>
            </a:extLst>
          </p:cNvPr>
          <p:cNvGrpSpPr/>
          <p:nvPr/>
        </p:nvGrpSpPr>
        <p:grpSpPr>
          <a:xfrm>
            <a:off x="6001246" y="3592243"/>
            <a:ext cx="930061" cy="789797"/>
            <a:chOff x="6001246" y="3592243"/>
            <a:chExt cx="930061" cy="789797"/>
          </a:xfrm>
        </p:grpSpPr>
        <p:sp>
          <p:nvSpPr>
            <p:cNvPr id="480" name="円形"/>
            <p:cNvSpPr/>
            <p:nvPr/>
          </p:nvSpPr>
          <p:spPr>
            <a:xfrm>
              <a:off x="6073173" y="3592243"/>
              <a:ext cx="789797" cy="789797"/>
            </a:xfrm>
            <a:prstGeom prst="ellipse">
              <a:avLst/>
            </a:prstGeom>
            <a:solidFill>
              <a:srgbClr val="FFFF00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30956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 ProN W4"/>
                <a:sym typeface="ヒラギノ角ゴ ProN W4"/>
              </a:endParaRPr>
            </a:p>
          </p:txBody>
        </p:sp>
        <p:sp>
          <p:nvSpPr>
            <p:cNvPr id="29" name="うま味">
              <a:extLst>
                <a:ext uri="{FF2B5EF4-FFF2-40B4-BE49-F238E27FC236}">
                  <a16:creationId xmlns:a16="http://schemas.microsoft.com/office/drawing/2014/main" id="{C74C9B9B-3F94-41B1-80F4-CF0D2D21E173}"/>
                </a:ext>
              </a:extLst>
            </p:cNvPr>
            <p:cNvSpPr txBox="1"/>
            <p:nvPr/>
          </p:nvSpPr>
          <p:spPr>
            <a:xfrm>
              <a:off x="6001246" y="3770191"/>
              <a:ext cx="930061" cy="3797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9050" tIns="19050" rIns="19050" bIns="19050" anchor="b">
              <a:norm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icrosoft Himalaya" panose="01010100010101010101" pitchFamily="2" charset="0"/>
                  <a:sym typeface="Helvetica"/>
                </a:rPr>
                <a:t>甘味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  <a:sym typeface="Helvetica"/>
              </a:endParaRPr>
            </a:p>
          </p:txBody>
        </p:sp>
      </p:grpSp>
      <p:grpSp>
        <p:nvGrpSpPr>
          <p:cNvPr id="448" name="グループ化 447">
            <a:extLst>
              <a:ext uri="{FF2B5EF4-FFF2-40B4-BE49-F238E27FC236}">
                <a16:creationId xmlns:a16="http://schemas.microsoft.com/office/drawing/2014/main" id="{8F6547CE-A8EA-8D82-05EC-C04085EF21C5}"/>
              </a:ext>
            </a:extLst>
          </p:cNvPr>
          <p:cNvGrpSpPr/>
          <p:nvPr/>
        </p:nvGrpSpPr>
        <p:grpSpPr>
          <a:xfrm>
            <a:off x="7629801" y="5723782"/>
            <a:ext cx="1208086" cy="586949"/>
            <a:chOff x="-1764704" y="980728"/>
            <a:chExt cx="1416986" cy="764892"/>
          </a:xfrm>
          <a:solidFill>
            <a:schemeClr val="bg1">
              <a:lumMod val="95000"/>
            </a:schemeClr>
          </a:solidFill>
        </p:grpSpPr>
        <p:sp>
          <p:nvSpPr>
            <p:cNvPr id="449" name="四角形: 角を丸くする 448">
              <a:extLst>
                <a:ext uri="{FF2B5EF4-FFF2-40B4-BE49-F238E27FC236}">
                  <a16:creationId xmlns:a16="http://schemas.microsoft.com/office/drawing/2014/main" id="{4F923B05-9D22-F97A-9F49-2C0519FD1C21}"/>
                </a:ext>
              </a:extLst>
            </p:cNvPr>
            <p:cNvSpPr/>
            <p:nvPr/>
          </p:nvSpPr>
          <p:spPr>
            <a:xfrm>
              <a:off x="-1764704" y="980728"/>
              <a:ext cx="1416986" cy="7648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0" name="テキスト ボックス 449">
              <a:extLst>
                <a:ext uri="{FF2B5EF4-FFF2-40B4-BE49-F238E27FC236}">
                  <a16:creationId xmlns:a16="http://schemas.microsoft.com/office/drawing/2014/main" id="{17B60001-CBD1-9488-D7B6-6648B18E10ED}"/>
                </a:ext>
              </a:extLst>
            </p:cNvPr>
            <p:cNvSpPr txBox="1"/>
            <p:nvPr/>
          </p:nvSpPr>
          <p:spPr>
            <a:xfrm>
              <a:off x="-1462733" y="1018364"/>
              <a:ext cx="697627" cy="60047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し げき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刺激</a:t>
              </a: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47C77EA-B809-4A5E-912A-C5B69944C5EC}"/>
              </a:ext>
            </a:extLst>
          </p:cNvPr>
          <p:cNvSpPr/>
          <p:nvPr/>
        </p:nvSpPr>
        <p:spPr>
          <a:xfrm>
            <a:off x="3111843" y="1665951"/>
            <a:ext cx="2072157" cy="935882"/>
          </a:xfrm>
          <a:prstGeom prst="roundRect">
            <a:avLst/>
          </a:prstGeom>
          <a:solidFill>
            <a:schemeClr val="accent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外部の環境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食習慣や食文化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心身の状態</a:t>
            </a:r>
          </a:p>
        </p:txBody>
      </p:sp>
    </p:spTree>
    <p:extLst>
      <p:ext uri="{BB962C8B-B14F-4D97-AF65-F5344CB8AC3E}">
        <p14:creationId xmlns:p14="http://schemas.microsoft.com/office/powerpoint/2010/main" val="34302295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CCA5E3-D36A-8739-2D27-79FF395F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D1461D3-73F4-6427-104D-79749F9B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769" y="4037487"/>
            <a:ext cx="961816" cy="7629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1443048-CBFA-B975-F35F-D277DA38B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087" y="4057843"/>
            <a:ext cx="817269" cy="74737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7BF39A-E95A-8448-C51C-B9D00EB4B72E}"/>
              </a:ext>
            </a:extLst>
          </p:cNvPr>
          <p:cNvSpPr txBox="1"/>
          <p:nvPr/>
        </p:nvSpPr>
        <p:spPr>
          <a:xfrm>
            <a:off x="1108024" y="3890308"/>
            <a:ext cx="429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本スライドに配置されているアジパンダの</a:t>
            </a:r>
            <a:endParaRPr lang="en-US" altLang="ja-JP" sz="1400" dirty="0"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イラストは、学校や自治体のルールによって</a:t>
            </a: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宣伝色が強いと感じる場合は適宜取り除いて</a:t>
            </a:r>
            <a:endParaRPr lang="en-US" altLang="ja-JP" sz="1400" dirty="0"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ご使用いただいて構いません。</a:t>
            </a:r>
            <a:endParaRPr lang="ja-JP" altLang="en-US" sz="3600" dirty="0">
              <a:effectLst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DC2041-14A1-CC1A-4DB9-4D7AB6A40E91}"/>
              </a:ext>
            </a:extLst>
          </p:cNvPr>
          <p:cNvSpPr txBox="1"/>
          <p:nvPr/>
        </p:nvSpPr>
        <p:spPr>
          <a:xfrm>
            <a:off x="941366" y="605107"/>
            <a:ext cx="7402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本スライドを使用される先生方へ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BD435BD-378D-ADE5-5D4A-23B0AF0DE424}"/>
              </a:ext>
            </a:extLst>
          </p:cNvPr>
          <p:cNvSpPr/>
          <p:nvPr/>
        </p:nvSpPr>
        <p:spPr>
          <a:xfrm>
            <a:off x="869358" y="605107"/>
            <a:ext cx="7606443" cy="788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2B99A5-6543-62DD-49F7-9CA9F7B57905}"/>
              </a:ext>
            </a:extLst>
          </p:cNvPr>
          <p:cNvSpPr txBox="1"/>
          <p:nvPr/>
        </p:nvSpPr>
        <p:spPr>
          <a:xfrm>
            <a:off x="683568" y="211623"/>
            <a:ext cx="746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このページは非表示スライドに設定してあります。</a:t>
            </a:r>
            <a:endParaRPr lang="en-US" altLang="ja-JP" sz="1800" dirty="0"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CD19A6-1B25-C69A-4718-CF74F8BAF14A}"/>
              </a:ext>
            </a:extLst>
          </p:cNvPr>
          <p:cNvSpPr txBox="1"/>
          <p:nvPr/>
        </p:nvSpPr>
        <p:spPr>
          <a:xfrm>
            <a:off x="1108024" y="5730470"/>
            <a:ext cx="5771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本スライド内のイラスト、写真などの画像</a:t>
            </a: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スライドから抜き出し、この授業以外で</a:t>
            </a:r>
            <a:endParaRPr lang="en-US" altLang="ja-JP" sz="1400" dirty="0"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使用することは</a:t>
            </a: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できません。</a:t>
            </a:r>
            <a:endParaRPr lang="ja-JP" altLang="en-US" sz="1100" dirty="0">
              <a:effectLst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7AF65A-ACA4-5352-3506-8E2F40072C9E}"/>
              </a:ext>
            </a:extLst>
          </p:cNvPr>
          <p:cNvSpPr txBox="1"/>
          <p:nvPr/>
        </p:nvSpPr>
        <p:spPr>
          <a:xfrm>
            <a:off x="586106" y="394525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40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endParaRPr lang="ja-JP" altLang="en-US" sz="4000" dirty="0">
              <a:effectLst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7874CA-D8D0-08F3-D15F-024FF072760D}"/>
              </a:ext>
            </a:extLst>
          </p:cNvPr>
          <p:cNvSpPr txBox="1"/>
          <p:nvPr/>
        </p:nvSpPr>
        <p:spPr>
          <a:xfrm>
            <a:off x="582330" y="560143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40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endParaRPr lang="ja-JP" altLang="en-US" sz="4000" dirty="0">
              <a:effectLst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D303F6-E1C0-B320-03A5-C02DCA950617}"/>
              </a:ext>
            </a:extLst>
          </p:cNvPr>
          <p:cNvSpPr txBox="1"/>
          <p:nvPr/>
        </p:nvSpPr>
        <p:spPr>
          <a:xfrm>
            <a:off x="1108025" y="1572770"/>
            <a:ext cx="3535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P13</a:t>
            </a: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「鼻つまみグミ体験」で</a:t>
            </a: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使用するグミは、アレルギー物質や味の感じ方をご確認の上、ご用意ください。</a:t>
            </a: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endParaRPr lang="en-US" altLang="ja-JP" sz="1400" dirty="0"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E81C3E-CC33-3772-BE51-706462944927}"/>
              </a:ext>
            </a:extLst>
          </p:cNvPr>
          <p:cNvSpPr txBox="1"/>
          <p:nvPr/>
        </p:nvSpPr>
        <p:spPr>
          <a:xfrm>
            <a:off x="586107" y="139949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ja-JP" sz="40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ja-JP" altLang="en-US" sz="4000" dirty="0">
              <a:effectLst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58E296-D713-F307-15FA-ED39D3D0506B}"/>
              </a:ext>
            </a:extLst>
          </p:cNvPr>
          <p:cNvSpPr txBox="1"/>
          <p:nvPr/>
        </p:nvSpPr>
        <p:spPr>
          <a:xfrm>
            <a:off x="1108024" y="3254430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本プログラムは、小学校の中～高学年を主な対象として</a:t>
            </a:r>
            <a:r>
              <a:rPr lang="ja-JP" altLang="en-US" sz="1400" dirty="0" smtClean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制作しております。</a:t>
            </a:r>
            <a:endParaRPr lang="ja-JP" altLang="en-US" sz="1400" dirty="0"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（本スライドのテキストは、小学５年生基準で表記しています。）</a:t>
            </a:r>
            <a:endParaRPr lang="ja-JP" altLang="en-US" sz="3600" dirty="0">
              <a:effectLst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DAD3A26-CDF6-A947-76A4-908AE863F3CB}"/>
              </a:ext>
            </a:extLst>
          </p:cNvPr>
          <p:cNvSpPr txBox="1"/>
          <p:nvPr/>
        </p:nvSpPr>
        <p:spPr>
          <a:xfrm>
            <a:off x="586107" y="308115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40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endParaRPr lang="ja-JP" altLang="en-US" sz="4000" dirty="0">
              <a:effectLst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ECAED7F-422A-FFD1-BB1D-18B27E3C6C3F}"/>
              </a:ext>
            </a:extLst>
          </p:cNvPr>
          <p:cNvSpPr txBox="1"/>
          <p:nvPr/>
        </p:nvSpPr>
        <p:spPr>
          <a:xfrm>
            <a:off x="6163708" y="1552798"/>
            <a:ext cx="26338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ふくまれるアレルギー物質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(28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品目中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kumimoji="1"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ぶどう味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 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小麦　ゼラチン</a:t>
            </a:r>
            <a:endParaRPr kumimoji="1"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みかん味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小麦　ゼラチン</a:t>
            </a:r>
            <a:endParaRPr kumimoji="1"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りんご味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 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小麦　ゼラチン　りんご</a:t>
            </a:r>
            <a:endParaRPr kumimoji="1"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もも味</a:t>
            </a:r>
            <a:r>
              <a:rPr kumimoji="1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  <a:r>
              <a: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小麦　ゼラチン　もも</a:t>
            </a:r>
            <a:endParaRPr kumimoji="1"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92B2F1D-6108-57EC-56F7-1A435C4F75AE}"/>
              </a:ext>
            </a:extLst>
          </p:cNvPr>
          <p:cNvGrpSpPr/>
          <p:nvPr/>
        </p:nvGrpSpPr>
        <p:grpSpPr>
          <a:xfrm>
            <a:off x="5262884" y="3717032"/>
            <a:ext cx="1901404" cy="1063022"/>
            <a:chOff x="1223513" y="2887846"/>
            <a:chExt cx="4965884" cy="308028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07007F2-33DB-91F1-F92C-E21BAEDB808E}"/>
                </a:ext>
              </a:extLst>
            </p:cNvPr>
            <p:cNvGrpSpPr/>
            <p:nvPr/>
          </p:nvGrpSpPr>
          <p:grpSpPr>
            <a:xfrm>
              <a:off x="1223513" y="2887846"/>
              <a:ext cx="2583568" cy="1720851"/>
              <a:chOff x="617587" y="3583310"/>
              <a:chExt cx="2583568" cy="1720851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13E0AD92-2255-4F81-936D-C13F748E3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237" t="10286" r="6237" b="3931"/>
              <a:stretch/>
            </p:blipFill>
            <p:spPr>
              <a:xfrm rot="21072251" flipH="1">
                <a:off x="916741" y="3583310"/>
                <a:ext cx="2131659" cy="1720851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71724A1-6E85-A859-0F03-E285F0DF1F17}"/>
                  </a:ext>
                </a:extLst>
              </p:cNvPr>
              <p:cNvSpPr txBox="1"/>
              <p:nvPr/>
            </p:nvSpPr>
            <p:spPr>
              <a:xfrm rot="20901915">
                <a:off x="617587" y="3881104"/>
                <a:ext cx="2583568" cy="981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ja-JP" altLang="en-US" sz="800" b="1" dirty="0">
                    <a:solidFill>
                      <a:srgbClr val="5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おいしいって</a:t>
                </a:r>
                <a:endParaRPr lang="en-US" altLang="ja-JP" sz="800" b="1" dirty="0">
                  <a:solidFill>
                    <a:srgbClr val="5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 defTabSz="457200"/>
                <a:r>
                  <a:rPr lang="ja-JP" altLang="en-US" sz="800" b="1" dirty="0">
                    <a:solidFill>
                      <a:srgbClr val="5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なんだろう？</a:t>
                </a: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6750C0F-8D81-3FEF-804E-7DB2F273C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0" r="-8380"/>
            <a:stretch/>
          </p:blipFill>
          <p:spPr>
            <a:xfrm>
              <a:off x="3419872" y="3875403"/>
              <a:ext cx="2769525" cy="2092729"/>
            </a:xfrm>
            <a:prstGeom prst="rect">
              <a:avLst/>
            </a:prstGeom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A08F959-22A0-91C0-595F-6D73558E6E6F}"/>
              </a:ext>
            </a:extLst>
          </p:cNvPr>
          <p:cNvSpPr txBox="1"/>
          <p:nvPr/>
        </p:nvSpPr>
        <p:spPr>
          <a:xfrm>
            <a:off x="4683233" y="1513816"/>
            <a:ext cx="20544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おすすめ</a:t>
            </a: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「国産果汁グミ」</a:t>
            </a: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（カバヤ食品株式会社）</a:t>
            </a:r>
            <a:endParaRPr lang="en-US" altLang="ja-JP"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E06B785-02C6-7BB5-9C53-EE99A0A8E2DC}"/>
              </a:ext>
            </a:extLst>
          </p:cNvPr>
          <p:cNvSpPr/>
          <p:nvPr/>
        </p:nvSpPr>
        <p:spPr>
          <a:xfrm>
            <a:off x="4644008" y="1458139"/>
            <a:ext cx="3751948" cy="962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F2BD3B-96C5-0349-A543-FF39B4A94343}"/>
              </a:ext>
            </a:extLst>
          </p:cNvPr>
          <p:cNvSpPr txBox="1"/>
          <p:nvPr/>
        </p:nvSpPr>
        <p:spPr>
          <a:xfrm>
            <a:off x="1120085" y="2541571"/>
            <a:ext cx="4091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ja-JP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P15</a:t>
            </a: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「お茶の味を表現してみよう！」で使用するお茶は、</a:t>
            </a: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沈殿が</a:t>
            </a:r>
            <a:r>
              <a:rPr lang="ja-JP" altLang="en-US" sz="1400" dirty="0" smtClean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少なくい</a:t>
            </a:r>
            <a:r>
              <a:rPr lang="ja-JP" altLang="en-US" sz="1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ペットボトルのお茶がおすすめです。</a:t>
            </a:r>
            <a:endParaRPr lang="ja-JP" altLang="en-US" sz="3600" dirty="0">
              <a:effectLst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B6ED84-9DA8-3A3F-296E-BB07763E1D75}"/>
              </a:ext>
            </a:extLst>
          </p:cNvPr>
          <p:cNvSpPr txBox="1"/>
          <p:nvPr/>
        </p:nvSpPr>
        <p:spPr>
          <a:xfrm>
            <a:off x="592864" y="23610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40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endParaRPr lang="ja-JP" altLang="en-US" sz="4000" dirty="0">
              <a:effectLst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7AF65A-ACA4-5352-3506-8E2F40072C9E}"/>
              </a:ext>
            </a:extLst>
          </p:cNvPr>
          <p:cNvSpPr txBox="1"/>
          <p:nvPr/>
        </p:nvSpPr>
        <p:spPr>
          <a:xfrm>
            <a:off x="592552" y="48691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4000" dirty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endParaRPr lang="ja-JP" altLang="en-US" sz="4000" dirty="0">
              <a:effectLst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58E296-D713-F307-15FA-ED39D3D0506B}"/>
              </a:ext>
            </a:extLst>
          </p:cNvPr>
          <p:cNvSpPr txBox="1"/>
          <p:nvPr/>
        </p:nvSpPr>
        <p:spPr>
          <a:xfrm>
            <a:off x="1120085" y="4885180"/>
            <a:ext cx="49359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ja-JP" altLang="en-US" sz="1400" dirty="0" smtClean="0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味覚キットの銀色の袋の裏面に製造月が印字してあります。</a:t>
            </a:r>
            <a:endParaRPr lang="en-US" altLang="ja-JP" sz="1400" dirty="0" smtClean="0">
              <a:solidFill>
                <a:srgbClr val="00206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製造</a:t>
            </a:r>
            <a:r>
              <a:rPr lang="ja-JP" altLang="en-US" sz="1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en-US" altLang="ja-JP" sz="1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年を過ぎた場合は利用せずに、事務局にご相談ください。</a:t>
            </a:r>
            <a:endParaRPr lang="en-US" altLang="ja-JP" sz="14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buNone/>
            </a:pPr>
            <a:r>
              <a:rPr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再発送</a:t>
            </a:r>
            <a:r>
              <a:rPr lang="ja-JP" altLang="en-US" sz="1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をいたします（在庫がある場合に限ります）。</a:t>
            </a:r>
            <a:endParaRPr lang="ja-JP" alt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808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221D60-2563-E25D-C78A-624722334E71}"/>
              </a:ext>
            </a:extLst>
          </p:cNvPr>
          <p:cNvSpPr txBox="1"/>
          <p:nvPr/>
        </p:nvSpPr>
        <p:spPr>
          <a:xfrm>
            <a:off x="2286000" y="97663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宿題</a:t>
            </a:r>
            <a:endParaRPr kumimoji="0" lang="en-US" altLang="ja-JP" sz="5400" b="0" i="0" u="sng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0484E8-01D3-E54B-E821-60A85E8E88D2}"/>
              </a:ext>
            </a:extLst>
          </p:cNvPr>
          <p:cNvSpPr txBox="1"/>
          <p:nvPr/>
        </p:nvSpPr>
        <p:spPr>
          <a:xfrm>
            <a:off x="2228010" y="2319904"/>
            <a:ext cx="46971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好きな食べもの</a:t>
            </a:r>
            <a:endParaRPr kumimoji="1" lang="en-US" altLang="ja-JP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きらいな食べもの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D28C51-1E16-646A-0A5C-0DE7D704C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33160"/>
            <a:ext cx="1975275" cy="15668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BEA4664-45D9-9544-372C-7A58923EB1C2}"/>
              </a:ext>
            </a:extLst>
          </p:cNvPr>
          <p:cNvGrpSpPr/>
          <p:nvPr/>
        </p:nvGrpSpPr>
        <p:grpSpPr>
          <a:xfrm>
            <a:off x="827584" y="275496"/>
            <a:ext cx="7275761" cy="6127282"/>
            <a:chOff x="683568" y="493322"/>
            <a:chExt cx="7275761" cy="612728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C5516956-2B94-14C3-12FE-30A8CA1DB8F5}"/>
                </a:ext>
              </a:extLst>
            </p:cNvPr>
            <p:cNvGrpSpPr/>
            <p:nvPr/>
          </p:nvGrpSpPr>
          <p:grpSpPr>
            <a:xfrm>
              <a:off x="683568" y="494071"/>
              <a:ext cx="3024336" cy="6126533"/>
              <a:chOff x="683568" y="494071"/>
              <a:chExt cx="3024336" cy="6126533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4544A9B-1ED5-AE0D-40C1-BC8C7B5EE46A}"/>
                  </a:ext>
                </a:extLst>
              </p:cNvPr>
              <p:cNvSpPr txBox="1"/>
              <p:nvPr/>
            </p:nvSpPr>
            <p:spPr>
              <a:xfrm>
                <a:off x="755576" y="494071"/>
                <a:ext cx="27174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b="1" dirty="0">
                    <a:solidFill>
                      <a:srgbClr val="FF7C8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好きな食べ物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C685A4B-9CCD-B9D5-A2C3-69C4CEDEAC17}"/>
                  </a:ext>
                </a:extLst>
              </p:cNvPr>
              <p:cNvSpPr txBox="1"/>
              <p:nvPr/>
            </p:nvSpPr>
            <p:spPr>
              <a:xfrm>
                <a:off x="683568" y="1282258"/>
                <a:ext cx="2585964" cy="526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１位　　おすし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２位　　ラーメン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３位　　カレーライス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</a:t>
                </a:r>
              </a:p>
            </p:txBody>
          </p:sp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1D683006-EFF3-924D-C343-F6525FC2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373" y="1822810"/>
                <a:ext cx="1619905" cy="1080534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CF82659-0437-B84E-DFCB-4BA19327F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8041" y="3563578"/>
                <a:ext cx="1789863" cy="1198396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6CC065CF-8764-2C17-3F6B-E1CD00E13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8792" y="5480460"/>
                <a:ext cx="1699112" cy="1140144"/>
              </a:xfrm>
              <a:prstGeom prst="rect">
                <a:avLst/>
              </a:prstGeom>
            </p:spPr>
          </p:pic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AA4ECA6-0994-6DB0-939A-DE7913B8F7D9}"/>
                </a:ext>
              </a:extLst>
            </p:cNvPr>
            <p:cNvGrpSpPr/>
            <p:nvPr/>
          </p:nvGrpSpPr>
          <p:grpSpPr>
            <a:xfrm>
              <a:off x="4757015" y="493322"/>
              <a:ext cx="3202314" cy="6051915"/>
              <a:chOff x="4757015" y="493322"/>
              <a:chExt cx="3202314" cy="6051915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19B9425-3202-F638-547D-40064A7B22D7}"/>
                  </a:ext>
                </a:extLst>
              </p:cNvPr>
              <p:cNvSpPr txBox="1"/>
              <p:nvPr/>
            </p:nvSpPr>
            <p:spPr>
              <a:xfrm>
                <a:off x="4757015" y="493322"/>
                <a:ext cx="3052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600" b="1" dirty="0">
                    <a:solidFill>
                      <a:srgbClr val="17CBD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きらいな食べ物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BBD7814-8E41-836A-B561-2C159A2090E8}"/>
                  </a:ext>
                </a:extLst>
              </p:cNvPr>
              <p:cNvSpPr txBox="1"/>
              <p:nvPr/>
            </p:nvSpPr>
            <p:spPr>
              <a:xfrm>
                <a:off x="4757015" y="1266284"/>
                <a:ext cx="2058577" cy="526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１位　　サラダ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２位　　焼き魚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３位　　さしみ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</a:t>
                </a:r>
              </a:p>
            </p:txBody>
          </p: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EAC64992-B8A2-2318-633C-1EF3E202A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8023" y="1701276"/>
                <a:ext cx="1801306" cy="1202160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5DD15DB2-A5EC-3CBE-D4ED-3CE7654F5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4963" y="3649382"/>
                <a:ext cx="1803240" cy="1202160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C81D54DE-A932-C513-1E29-F394F3F46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7030" y="5345631"/>
                <a:ext cx="1801307" cy="1199606"/>
              </a:xfrm>
              <a:prstGeom prst="rect">
                <a:avLst/>
              </a:prstGeom>
            </p:spPr>
          </p:pic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0ADA7F-50FF-0003-B804-CE9FF793BDFF}"/>
              </a:ext>
            </a:extLst>
          </p:cNvPr>
          <p:cNvSpPr txBox="1"/>
          <p:nvPr/>
        </p:nvSpPr>
        <p:spPr>
          <a:xfrm>
            <a:off x="6427250" y="6378720"/>
            <a:ext cx="269016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年生から６年生まで計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1200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学研教育総合研究所　こども白書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28960772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04_09b.png" descr="04_09b.png"/>
          <p:cNvPicPr>
            <a:picLocks noChangeAspect="1"/>
          </p:cNvPicPr>
          <p:nvPr/>
        </p:nvPicPr>
        <p:blipFill>
          <a:blip r:embed="rId3"/>
          <a:srcRect b="4830"/>
          <a:stretch>
            <a:fillRect/>
          </a:stretch>
        </p:blipFill>
        <p:spPr>
          <a:xfrm>
            <a:off x="115280" y="1018969"/>
            <a:ext cx="8913439" cy="45683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BD0068-09D9-8991-003A-DE3B078C85E5}"/>
              </a:ext>
            </a:extLst>
          </p:cNvPr>
          <p:cNvSpPr txBox="1"/>
          <p:nvPr/>
        </p:nvSpPr>
        <p:spPr>
          <a:xfrm>
            <a:off x="6427250" y="6378720"/>
            <a:ext cx="269016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小学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年生から６年生まで計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1200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学研教育総合研究所　こども白書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５基本味"/>
          <p:cNvSpPr txBox="1"/>
          <p:nvPr/>
        </p:nvSpPr>
        <p:spPr>
          <a:xfrm>
            <a:off x="336427" y="836712"/>
            <a:ext cx="8471145" cy="208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>
            <a:normAutofit/>
          </a:bodyPr>
          <a:lstStyle>
            <a:lvl1pPr algn="ctr" defTabSz="457200">
              <a:lnSpc>
                <a:spcPct val="140000"/>
              </a:lnSpc>
              <a:spcBef>
                <a:spcPts val="0"/>
              </a:spcBef>
              <a:defRPr sz="1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5800" b="0" u="sng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５基本味</a:t>
            </a:r>
            <a:endParaRPr lang="en-US" sz="5800" b="0" u="sng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6D1CA5-0164-4C33-C342-FC28165F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1" y="3345721"/>
            <a:ext cx="1853345" cy="16948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５基本味"/>
          <p:cNvSpPr txBox="1"/>
          <p:nvPr/>
        </p:nvSpPr>
        <p:spPr>
          <a:xfrm>
            <a:off x="3117973" y="923356"/>
            <a:ext cx="2926529" cy="86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 fontScale="77500" lnSpcReduction="20000"/>
          </a:bodyPr>
          <a:lstStyle>
            <a:lvl1pPr algn="ctr" defTabSz="457200">
              <a:lnSpc>
                <a:spcPct val="140000"/>
              </a:lnSpc>
              <a:spcBef>
                <a:spcPts val="0"/>
              </a:spcBef>
              <a:defRPr sz="1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5800" b="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５基本味</a:t>
            </a:r>
            <a:endParaRPr lang="en-US" sz="5800" b="0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4" name="甘味（かんみ）"/>
          <p:cNvSpPr txBox="1">
            <a:spLocks noGrp="1"/>
          </p:cNvSpPr>
          <p:nvPr>
            <p:ph type="ctrTitle"/>
          </p:nvPr>
        </p:nvSpPr>
        <p:spPr>
          <a:xfrm>
            <a:off x="3104628" y="2174758"/>
            <a:ext cx="3633151" cy="651907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10000" b="1" spc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b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甘味（かんみ</a:t>
            </a:r>
            <a:r>
              <a:rPr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226" name="塩味（えんみ）"/>
          <p:cNvSpPr txBox="1"/>
          <p:nvPr/>
        </p:nvSpPr>
        <p:spPr>
          <a:xfrm>
            <a:off x="2915816" y="2862458"/>
            <a:ext cx="4019970" cy="769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0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b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塩味（えんみ</a:t>
            </a:r>
            <a:r>
              <a:rPr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228" name="酸味（さんみ）"/>
          <p:cNvSpPr txBox="1"/>
          <p:nvPr/>
        </p:nvSpPr>
        <p:spPr>
          <a:xfrm>
            <a:off x="2915816" y="3679159"/>
            <a:ext cx="4019970" cy="769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0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b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酸味（さんみ</a:t>
            </a:r>
            <a:r>
              <a:rPr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230" name="苦味（にがみ）"/>
          <p:cNvSpPr txBox="1"/>
          <p:nvPr/>
        </p:nvSpPr>
        <p:spPr>
          <a:xfrm>
            <a:off x="2915816" y="4437112"/>
            <a:ext cx="4019970" cy="769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0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b="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苦味（にがみ</a:t>
            </a:r>
            <a:r>
              <a:rPr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232" name="うま味（うまみ）"/>
          <p:cNvSpPr txBox="1"/>
          <p:nvPr/>
        </p:nvSpPr>
        <p:spPr>
          <a:xfrm>
            <a:off x="2915816" y="5227942"/>
            <a:ext cx="4019970" cy="769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10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ja-JP" altLang="en-US"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うま味（うまみ）</a:t>
            </a:r>
          </a:p>
        </p:txBody>
      </p:sp>
    </p:spTree>
    <p:extLst>
      <p:ext uri="{BB962C8B-B14F-4D97-AF65-F5344CB8AC3E}">
        <p14:creationId xmlns:p14="http://schemas.microsoft.com/office/powerpoint/2010/main" val="15839283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爆発: 8 pt 26">
            <a:extLst>
              <a:ext uri="{FF2B5EF4-FFF2-40B4-BE49-F238E27FC236}">
                <a16:creationId xmlns:a16="http://schemas.microsoft.com/office/drawing/2014/main" id="{5FDB8412-47E8-7444-9A2F-7BC0E3C4D922}"/>
              </a:ext>
            </a:extLst>
          </p:cNvPr>
          <p:cNvSpPr/>
          <p:nvPr/>
        </p:nvSpPr>
        <p:spPr>
          <a:xfrm>
            <a:off x="1304231" y="3003129"/>
            <a:ext cx="3518708" cy="3110316"/>
          </a:xfrm>
          <a:prstGeom prst="irregularSeal1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B84575A-15F6-5346-F21A-5A6E33ED9973}"/>
              </a:ext>
            </a:extLst>
          </p:cNvPr>
          <p:cNvSpPr/>
          <p:nvPr/>
        </p:nvSpPr>
        <p:spPr>
          <a:xfrm>
            <a:off x="483313" y="325281"/>
            <a:ext cx="6626269" cy="860994"/>
          </a:xfrm>
          <a:prstGeom prst="roundRect">
            <a:avLst>
              <a:gd name="adj" fmla="val 3016"/>
            </a:avLst>
          </a:prstGeom>
          <a:solidFill>
            <a:srgbClr val="ED7D31">
              <a:alpha val="3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75D6C0A-0202-97A3-70E9-E2B34D80E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0" r="-8380"/>
          <a:stretch/>
        </p:blipFill>
        <p:spPr>
          <a:xfrm>
            <a:off x="7349739" y="281827"/>
            <a:ext cx="1776340" cy="1342251"/>
          </a:xfrm>
          <a:prstGeom prst="rect">
            <a:avLst/>
          </a:prstGeom>
        </p:spPr>
      </p:pic>
      <p:pic>
        <p:nvPicPr>
          <p:cNvPr id="23" name="図 22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13D6197B-7CCC-C6B4-81C6-497B78F61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7" y="239739"/>
            <a:ext cx="1123683" cy="1127320"/>
          </a:xfrm>
          <a:prstGeom prst="rect">
            <a:avLst/>
          </a:prstGeom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A4231943-40C5-250A-68F1-5F9D2773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69" y="1196966"/>
            <a:ext cx="7550354" cy="6061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b="1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５基本味がわかるかな？　順番に味わってみよう。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C671118-80EB-4287-6B38-51266C7355D3}"/>
              </a:ext>
            </a:extLst>
          </p:cNvPr>
          <p:cNvSpPr txBox="1"/>
          <p:nvPr/>
        </p:nvSpPr>
        <p:spPr>
          <a:xfrm>
            <a:off x="1563742" y="517569"/>
            <a:ext cx="5391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800" b="1" dirty="0">
                <a:solidFill>
                  <a:srgbClr val="800000"/>
                </a:solidFill>
                <a:effectLst>
                  <a:glow rad="1143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５基本味の味を確認しよう！</a:t>
            </a:r>
            <a:endParaRPr kumimoji="1" lang="en-US" altLang="ja-JP" sz="2800" b="1" dirty="0">
              <a:solidFill>
                <a:srgbClr val="800000"/>
              </a:solidFill>
              <a:effectLst>
                <a:glow rad="114300">
                  <a:prstClr val="white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800" b="1" dirty="0">
                <a:solidFill>
                  <a:srgbClr val="800000"/>
                </a:solidFill>
                <a:effectLst>
                  <a:glow rad="1143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2F1C9B-C491-6FF7-232F-48F4BF4AA89F}"/>
              </a:ext>
            </a:extLst>
          </p:cNvPr>
          <p:cNvSpPr txBox="1"/>
          <p:nvPr/>
        </p:nvSpPr>
        <p:spPr>
          <a:xfrm>
            <a:off x="571077" y="517569"/>
            <a:ext cx="102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spc="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</a:t>
            </a:r>
            <a:endParaRPr kumimoji="1" lang="en-US" altLang="ja-JP" sz="2000" b="1" spc="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E52B180-0F38-D96E-FE10-EAC6B730308F}"/>
              </a:ext>
            </a:extLst>
          </p:cNvPr>
          <p:cNvGrpSpPr/>
          <p:nvPr/>
        </p:nvGrpSpPr>
        <p:grpSpPr>
          <a:xfrm>
            <a:off x="2310137" y="2541996"/>
            <a:ext cx="1396788" cy="3964666"/>
            <a:chOff x="2427970" y="2087056"/>
            <a:chExt cx="1296144" cy="4355817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CE4E3BF-276B-1A0F-2AFC-0E29C2AC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7970" y="2096978"/>
              <a:ext cx="1296144" cy="4345895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9219173-1CEA-BDFE-A7C0-3E18C7180263}"/>
                </a:ext>
              </a:extLst>
            </p:cNvPr>
            <p:cNvSpPr/>
            <p:nvPr/>
          </p:nvSpPr>
          <p:spPr>
            <a:xfrm>
              <a:off x="2430810" y="2087056"/>
              <a:ext cx="1277094" cy="434589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BA3737-C4DF-0608-B28A-9F577FDA1224}"/>
              </a:ext>
            </a:extLst>
          </p:cNvPr>
          <p:cNvSpPr txBox="1"/>
          <p:nvPr/>
        </p:nvSpPr>
        <p:spPr>
          <a:xfrm rot="1580309">
            <a:off x="3131563" y="2031541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ジャ～ン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BEAB430-4B8F-0D02-FEB8-3107908150B0}"/>
              </a:ext>
            </a:extLst>
          </p:cNvPr>
          <p:cNvGrpSpPr/>
          <p:nvPr/>
        </p:nvGrpSpPr>
        <p:grpSpPr>
          <a:xfrm>
            <a:off x="4788024" y="2115602"/>
            <a:ext cx="3669412" cy="4505269"/>
            <a:chOff x="5005367" y="1978081"/>
            <a:chExt cx="3669412" cy="4505269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9FF5F3D0-BD72-E358-3E63-DC18AF99E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5914" y="3648464"/>
              <a:ext cx="938865" cy="2834886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04651301-A19E-CF20-AFD4-3DD9EC5FC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9591" y="3282971"/>
              <a:ext cx="938865" cy="2834886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1149660B-2D99-8B71-55CC-C5A0619F4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3520" y="2928042"/>
              <a:ext cx="938865" cy="2834886"/>
            </a:xfrm>
            <a:prstGeom prst="rect">
              <a:avLst/>
            </a:prstGeom>
          </p:spPr>
        </p:pic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6EDD41EF-D248-1856-9B2F-4A877205D97F}"/>
                </a:ext>
              </a:extLst>
            </p:cNvPr>
            <p:cNvGrpSpPr/>
            <p:nvPr/>
          </p:nvGrpSpPr>
          <p:grpSpPr>
            <a:xfrm>
              <a:off x="5643263" y="2467070"/>
              <a:ext cx="957803" cy="2827640"/>
              <a:chOff x="6034359" y="2159684"/>
              <a:chExt cx="1342273" cy="4383404"/>
            </a:xfrm>
          </p:grpSpPr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F7183804-7CAE-842F-C553-9893DF8CD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4168" y="2185894"/>
                <a:ext cx="1292464" cy="4346825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FA68E5FC-CDDA-CF5D-E7C0-BAEB98AA0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4359" y="2159684"/>
                <a:ext cx="1310754" cy="4383404"/>
              </a:xfrm>
              <a:prstGeom prst="rect">
                <a:avLst/>
              </a:prstGeom>
            </p:spPr>
          </p:pic>
        </p:grp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74114103-1529-7D68-1A63-5C72794D8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5367" y="1978081"/>
              <a:ext cx="938865" cy="2834886"/>
            </a:xfrm>
            <a:prstGeom prst="rect">
              <a:avLst/>
            </a:prstGeom>
          </p:spPr>
        </p:pic>
      </p:grpSp>
      <p:sp>
        <p:nvSpPr>
          <p:cNvPr id="49" name="楕円 48">
            <a:extLst>
              <a:ext uri="{FF2B5EF4-FFF2-40B4-BE49-F238E27FC236}">
                <a16:creationId xmlns:a16="http://schemas.microsoft.com/office/drawing/2014/main" id="{281CACFF-F174-7CAD-3860-B48AE34007A9}"/>
              </a:ext>
            </a:extLst>
          </p:cNvPr>
          <p:cNvSpPr/>
          <p:nvPr/>
        </p:nvSpPr>
        <p:spPr>
          <a:xfrm>
            <a:off x="6013917" y="2678041"/>
            <a:ext cx="309071" cy="33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F4BF879E-093E-E6EB-BE7A-41C080742019}"/>
              </a:ext>
            </a:extLst>
          </p:cNvPr>
          <p:cNvSpPr/>
          <p:nvPr/>
        </p:nvSpPr>
        <p:spPr>
          <a:xfrm>
            <a:off x="6724898" y="3121838"/>
            <a:ext cx="309071" cy="33098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2EE05C92-50AE-8581-59DC-69EFF633B80D}"/>
              </a:ext>
            </a:extLst>
          </p:cNvPr>
          <p:cNvSpPr/>
          <p:nvPr/>
        </p:nvSpPr>
        <p:spPr>
          <a:xfrm>
            <a:off x="8093051" y="3867985"/>
            <a:ext cx="309071" cy="3309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B73D37A4-90B2-4B85-BEBA-C984BB25F521}"/>
              </a:ext>
            </a:extLst>
          </p:cNvPr>
          <p:cNvSpPr/>
          <p:nvPr/>
        </p:nvSpPr>
        <p:spPr>
          <a:xfrm>
            <a:off x="7404311" y="3543459"/>
            <a:ext cx="309071" cy="330981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D607ECFF-015A-B9BE-268A-00D64B4143D7}"/>
              </a:ext>
            </a:extLst>
          </p:cNvPr>
          <p:cNvSpPr/>
          <p:nvPr/>
        </p:nvSpPr>
        <p:spPr>
          <a:xfrm>
            <a:off x="5364088" y="2179466"/>
            <a:ext cx="309071" cy="3309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5DBD85-4D90-FE7A-C781-34D9626263B4}"/>
              </a:ext>
            </a:extLst>
          </p:cNvPr>
          <p:cNvCxnSpPr>
            <a:cxnSpLocks/>
          </p:cNvCxnSpPr>
          <p:nvPr/>
        </p:nvCxnSpPr>
        <p:spPr>
          <a:xfrm flipH="1">
            <a:off x="5714010" y="1871961"/>
            <a:ext cx="258786" cy="2436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53F45D2B-076D-FE01-B186-433F51C0495F}"/>
              </a:ext>
            </a:extLst>
          </p:cNvPr>
          <p:cNvCxnSpPr>
            <a:cxnSpLocks/>
          </p:cNvCxnSpPr>
          <p:nvPr/>
        </p:nvCxnSpPr>
        <p:spPr>
          <a:xfrm>
            <a:off x="8411354" y="3452819"/>
            <a:ext cx="0" cy="41796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3533D25-3C9B-DBA6-9560-4E2DB613C978}"/>
              </a:ext>
            </a:extLst>
          </p:cNvPr>
          <p:cNvCxnSpPr>
            <a:cxnSpLocks/>
          </p:cNvCxnSpPr>
          <p:nvPr/>
        </p:nvCxnSpPr>
        <p:spPr>
          <a:xfrm flipH="1">
            <a:off x="7648743" y="3028472"/>
            <a:ext cx="212259" cy="31704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4FA6E44A-9EA6-901E-8DF9-76A80EBDB41C}"/>
              </a:ext>
            </a:extLst>
          </p:cNvPr>
          <p:cNvCxnSpPr>
            <a:cxnSpLocks/>
          </p:cNvCxnSpPr>
          <p:nvPr/>
        </p:nvCxnSpPr>
        <p:spPr>
          <a:xfrm flipH="1">
            <a:off x="6954865" y="2664427"/>
            <a:ext cx="181854" cy="3385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03750A9-576E-F352-5F9E-BB543CB57045}"/>
              </a:ext>
            </a:extLst>
          </p:cNvPr>
          <p:cNvCxnSpPr>
            <a:cxnSpLocks/>
          </p:cNvCxnSpPr>
          <p:nvPr/>
        </p:nvCxnSpPr>
        <p:spPr>
          <a:xfrm flipH="1">
            <a:off x="6347482" y="2226980"/>
            <a:ext cx="166025" cy="31501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7481F4E-85FF-A6FC-6841-B6A043EBC5C7}"/>
              </a:ext>
            </a:extLst>
          </p:cNvPr>
          <p:cNvSpPr txBox="1"/>
          <p:nvPr/>
        </p:nvSpPr>
        <p:spPr>
          <a:xfrm>
            <a:off x="5934022" y="1681084"/>
            <a:ext cx="68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甘味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B245EF6-2D35-A464-E7B5-3D8083CCC05A}"/>
              </a:ext>
            </a:extLst>
          </p:cNvPr>
          <p:cNvSpPr txBox="1"/>
          <p:nvPr/>
        </p:nvSpPr>
        <p:spPr>
          <a:xfrm>
            <a:off x="6442841" y="1921689"/>
            <a:ext cx="68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塩味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3023C2E-7630-0057-3EA1-67788351346E}"/>
              </a:ext>
            </a:extLst>
          </p:cNvPr>
          <p:cNvSpPr txBox="1"/>
          <p:nvPr/>
        </p:nvSpPr>
        <p:spPr>
          <a:xfrm>
            <a:off x="7065815" y="2329935"/>
            <a:ext cx="68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酸味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E1E5B790-1126-C6A8-F0E8-D8C2638E6FD7}"/>
              </a:ext>
            </a:extLst>
          </p:cNvPr>
          <p:cNvSpPr txBox="1"/>
          <p:nvPr/>
        </p:nvSpPr>
        <p:spPr>
          <a:xfrm>
            <a:off x="7633748" y="2687730"/>
            <a:ext cx="7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苦味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7D4A213-3C03-09EC-5223-1332A2CF0657}"/>
              </a:ext>
            </a:extLst>
          </p:cNvPr>
          <p:cNvSpPr txBox="1"/>
          <p:nvPr/>
        </p:nvSpPr>
        <p:spPr>
          <a:xfrm>
            <a:off x="8066825" y="3091947"/>
            <a:ext cx="7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うま味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2196858" y="2857706"/>
            <a:ext cx="18002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>
            <a:off x="1564864" y="2610162"/>
            <a:ext cx="55998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7643" y="1932512"/>
            <a:ext cx="553998" cy="2864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ここから開ける</a:t>
            </a:r>
          </a:p>
        </p:txBody>
      </p:sp>
    </p:spTree>
    <p:extLst>
      <p:ext uri="{BB962C8B-B14F-4D97-AF65-F5344CB8AC3E}">
        <p14:creationId xmlns:p14="http://schemas.microsoft.com/office/powerpoint/2010/main" val="41718974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067944" y="2564904"/>
            <a:ext cx="47275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あまった時は、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紙コップに立ててさして、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こぼさないようにしよう！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00400" cy="47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00190"/>
      </p:ext>
    </p:extLst>
  </p:cSld>
  <p:clrMapOvr>
    <a:masterClrMapping/>
  </p:clrMapOvr>
</p:sld>
</file>

<file path=ppt/theme/theme1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>
            <a:latin typeface="HGP創英角ﾎﾟｯﾌﾟ体" pitchFamily="50" charset="-128"/>
            <a:ea typeface="HGP創英角ﾎﾟｯﾌﾟ体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>
            <a:latin typeface="HGP創英角ﾎﾟｯﾌﾟ体" pitchFamily="50" charset="-128"/>
            <a:ea typeface="HGP創英角ﾎﾟｯﾌﾟ体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14364</TotalTime>
  <Pages>0</Pages>
  <Words>586</Words>
  <Characters>0</Characters>
  <Application>Microsoft Office PowerPoint</Application>
  <DocSecurity>0</DocSecurity>
  <PresentationFormat>画面に合わせる (4:3)</PresentationFormat>
  <Lines>0</Lines>
  <Paragraphs>167</Paragraphs>
  <Slides>18</Slides>
  <Notes>17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18</vt:i4>
      </vt:variant>
    </vt:vector>
  </HeadingPairs>
  <TitlesOfParts>
    <vt:vector size="38" baseType="lpstr">
      <vt:lpstr>BIZ UDPゴシック</vt:lpstr>
      <vt:lpstr>HGP創英角ﾎﾟｯﾌﾟ体</vt:lpstr>
      <vt:lpstr>Meiryo UI</vt:lpstr>
      <vt:lpstr>ＭＳ Ｐゴシック</vt:lpstr>
      <vt:lpstr>ＭＳ Ｐ明朝</vt:lpstr>
      <vt:lpstr>ヒラギノ角ゴ ProN W4</vt:lpstr>
      <vt:lpstr>ヒラギノ角ゴ ProN W6</vt:lpstr>
      <vt:lpstr>メイリオ</vt:lpstr>
      <vt:lpstr>游ゴシック</vt:lpstr>
      <vt:lpstr>游ゴシック Light</vt:lpstr>
      <vt:lpstr>Arial</vt:lpstr>
      <vt:lpstr>Calibri</vt:lpstr>
      <vt:lpstr>Calibri Light</vt:lpstr>
      <vt:lpstr>Helvetica</vt:lpstr>
      <vt:lpstr>Microsoft Himalaya</vt:lpstr>
      <vt:lpstr>2_標準デザイン</vt:lpstr>
      <vt:lpstr>3_標準デザイン</vt:lpstr>
      <vt:lpstr>デザインの設定</vt:lpstr>
      <vt:lpstr>5_標準デザイン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甘味（かんみ）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味の素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後藤　亜弥</dc:creator>
  <cp:lastModifiedBy>堤 金幸</cp:lastModifiedBy>
  <cp:revision>699</cp:revision>
  <cp:lastPrinted>2025-01-22T03:51:41Z</cp:lastPrinted>
  <dcterms:created xsi:type="dcterms:W3CDTF">2005-05-19T04:10:15Z</dcterms:created>
  <dcterms:modified xsi:type="dcterms:W3CDTF">2025-04-30T06:49:40Z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1041-6.3.0.1727</vt:lpwstr>
  </property>
</Properties>
</file>