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72" r:id="rId1"/>
  </p:sldMasterIdLst>
  <p:notesMasterIdLst>
    <p:notesMasterId r:id="rId3"/>
  </p:notesMasterIdLst>
  <p:handoutMasterIdLst>
    <p:handoutMasterId r:id="rId4"/>
  </p:handoutMasterIdLst>
  <p:sldIdLst>
    <p:sldId id="265" r:id="rId2"/>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0000"/>
    <a:srgbClr val="0000FF"/>
    <a:srgbClr val="BDD7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12" autoAdjust="0"/>
    <p:restoredTop sz="94660"/>
  </p:normalViewPr>
  <p:slideViewPr>
    <p:cSldViewPr snapToGrid="0">
      <p:cViewPr varScale="1">
        <p:scale>
          <a:sx n="60" d="100"/>
          <a:sy n="60" d="100"/>
        </p:scale>
        <p:origin x="978" y="66"/>
      </p:cViewPr>
      <p:guideLst>
        <p:guide orient="horz" pos="2880"/>
        <p:guide pos="216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0" d="100"/>
          <a:sy n="80" d="100"/>
        </p:scale>
        <p:origin x="391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0A3CDC8-6721-40A1-D917-8E01B2C969DE}"/>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57E90CC-634E-2BAF-4958-79BF0F111537}"/>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49E87014-81F1-4450-AD36-F4E727089B6C}" type="datetimeFigureOut">
              <a:rPr kumimoji="1" lang="ja-JP" altLang="en-US" smtClean="0"/>
              <a:t>2024/10/11</a:t>
            </a:fld>
            <a:endParaRPr kumimoji="1" lang="ja-JP" altLang="en-US"/>
          </a:p>
        </p:txBody>
      </p:sp>
      <p:sp>
        <p:nvSpPr>
          <p:cNvPr id="4" name="フッター プレースホルダー 3">
            <a:extLst>
              <a:ext uri="{FF2B5EF4-FFF2-40B4-BE49-F238E27FC236}">
                <a16:creationId xmlns:a16="http://schemas.microsoft.com/office/drawing/2014/main" id="{20FBD623-0655-03DB-9F33-80887687FA25}"/>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E7FF7F0-693E-EE9C-9470-69CC4C84EEFD}"/>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1033D82B-C03D-4CA4-A55C-FD64FE8698EC}" type="slidenum">
              <a:rPr kumimoji="1" lang="ja-JP" altLang="en-US" smtClean="0"/>
              <a:t>‹#›</a:t>
            </a:fld>
            <a:endParaRPr kumimoji="1" lang="ja-JP" altLang="en-US"/>
          </a:p>
        </p:txBody>
      </p:sp>
    </p:spTree>
    <p:extLst>
      <p:ext uri="{BB962C8B-B14F-4D97-AF65-F5344CB8AC3E}">
        <p14:creationId xmlns:p14="http://schemas.microsoft.com/office/powerpoint/2010/main" val="13166427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D6AD892-00CF-4A13-BD8F-D162D9D7A230}" type="datetimeFigureOut">
              <a:rPr kumimoji="1" lang="ja-JP" altLang="en-US" smtClean="0"/>
              <a:t>2024/10/11</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572BE1B-F31C-42F8-A93F-696325E555C2}" type="slidenum">
              <a:rPr kumimoji="1" lang="ja-JP" altLang="en-US" smtClean="0"/>
              <a:t>‹#›</a:t>
            </a:fld>
            <a:endParaRPr kumimoji="1" lang="ja-JP" altLang="en-US"/>
          </a:p>
        </p:txBody>
      </p:sp>
    </p:spTree>
    <p:extLst>
      <p:ext uri="{BB962C8B-B14F-4D97-AF65-F5344CB8AC3E}">
        <p14:creationId xmlns:p14="http://schemas.microsoft.com/office/powerpoint/2010/main" val="37512724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4040391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2414180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83704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2312879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259541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2901320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3228887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2360522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358806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2580641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BA9A33A-7813-4FB7-B7FE-79CF8FE7F724}" type="datetimeFigureOut">
              <a:rPr kumimoji="1" lang="ja-JP" altLang="en-US" smtClean="0"/>
              <a:t>2024/10/11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813510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BA9A33A-7813-4FB7-B7FE-79CF8FE7F724}" type="datetimeFigureOut">
              <a:rPr kumimoji="1" lang="ja-JP" altLang="en-US" smtClean="0"/>
              <a:t>2024/10/11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26A8626-C11A-4BC6-8D98-DAE214F5FA4B}" type="slidenum">
              <a:rPr kumimoji="1" lang="ja-JP" altLang="en-US" smtClean="0"/>
              <a:t>‹#›</a:t>
            </a:fld>
            <a:endParaRPr kumimoji="1" lang="ja-JP" altLang="en-US"/>
          </a:p>
        </p:txBody>
      </p:sp>
    </p:spTree>
    <p:extLst>
      <p:ext uri="{BB962C8B-B14F-4D97-AF65-F5344CB8AC3E}">
        <p14:creationId xmlns:p14="http://schemas.microsoft.com/office/powerpoint/2010/main" val="31306241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a:extLst>
              <a:ext uri="{FF2B5EF4-FFF2-40B4-BE49-F238E27FC236}">
                <a16:creationId xmlns:a16="http://schemas.microsoft.com/office/drawing/2014/main" id="{284D0E0A-157F-7339-CCB4-B8CACE1B817D}"/>
              </a:ext>
            </a:extLst>
          </p:cNvPr>
          <p:cNvSpPr txBox="1">
            <a:spLocks noChangeArrowheads="1"/>
          </p:cNvSpPr>
          <p:nvPr/>
        </p:nvSpPr>
        <p:spPr bwMode="auto">
          <a:xfrm>
            <a:off x="3030064" y="203762"/>
            <a:ext cx="3683446"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　　　　年　　名前　　　　　　　　　　</a:t>
            </a:r>
            <a:endParaRPr kumimoji="0" lang="ja-JP" altLang="ja-JP" sz="18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pic>
        <p:nvPicPr>
          <p:cNvPr id="5" name="図 4" descr="テキスト&#10;&#10;自動的に生成された説明">
            <a:extLst>
              <a:ext uri="{FF2B5EF4-FFF2-40B4-BE49-F238E27FC236}">
                <a16:creationId xmlns:a16="http://schemas.microsoft.com/office/drawing/2014/main" id="{9CFBDFEC-E2D1-B3B9-1ADE-D0B9BE79D7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48" y="478401"/>
            <a:ext cx="6717304" cy="2010800"/>
          </a:xfrm>
          <a:prstGeom prst="rect">
            <a:avLst/>
          </a:prstGeom>
        </p:spPr>
      </p:pic>
      <p:sp>
        <p:nvSpPr>
          <p:cNvPr id="8" name="テキスト ボックス 7">
            <a:extLst>
              <a:ext uri="{FF2B5EF4-FFF2-40B4-BE49-F238E27FC236}">
                <a16:creationId xmlns:a16="http://schemas.microsoft.com/office/drawing/2014/main" id="{57BC466E-2B19-F7CA-44DC-1025900EA091}"/>
              </a:ext>
            </a:extLst>
          </p:cNvPr>
          <p:cNvSpPr txBox="1"/>
          <p:nvPr/>
        </p:nvSpPr>
        <p:spPr>
          <a:xfrm>
            <a:off x="140697" y="641700"/>
            <a:ext cx="6576607" cy="1727339"/>
          </a:xfrm>
          <a:prstGeom prst="rect">
            <a:avLst/>
          </a:prstGeom>
          <a:noFill/>
        </p:spPr>
        <p:txBody>
          <a:bodyPr wrap="square" tIns="20927" bIns="20927" rtlCol="0" anchor="t" anchorCtr="0">
            <a:spAutoFit/>
          </a:bodyPr>
          <a:lstStyle/>
          <a:p>
            <a:pPr>
              <a:spcBef>
                <a:spcPts val="600"/>
              </a:spcBef>
            </a:pPr>
            <a:r>
              <a:rPr kumimoji="1" lang="ja-JP" altLang="en-US" sz="1050" b="1" spc="58" dirty="0">
                <a:latin typeface="BIZ UDPゴシック" panose="020B0400000000000000" pitchFamily="50" charset="-128"/>
                <a:ea typeface="BIZ UDPゴシック" panose="020B0400000000000000" pitchFamily="50" charset="-128"/>
              </a:rPr>
              <a:t>本日の学童クラブでは、「おいしく食べるって、からだにいい！</a:t>
            </a:r>
            <a:r>
              <a:rPr kumimoji="1" lang="ja-JP" altLang="en-US" sz="1050" b="1" spc="58" dirty="0">
                <a:solidFill>
                  <a:srgbClr val="FF0000"/>
                </a:solidFill>
                <a:latin typeface="BIZ UDPゴシック" panose="020B0400000000000000" pitchFamily="50" charset="-128"/>
                <a:ea typeface="BIZ UDPゴシック" panose="020B0400000000000000" pitchFamily="50" charset="-128"/>
              </a:rPr>
              <a:t>～ 減塩みそ湯体験～</a:t>
            </a:r>
            <a:r>
              <a:rPr kumimoji="1" lang="ja-JP" altLang="en-US" sz="1050" b="1" spc="58" dirty="0">
                <a:latin typeface="BIZ UDPゴシック" panose="020B0400000000000000" pitchFamily="50" charset="-128"/>
                <a:ea typeface="BIZ UDPゴシック" panose="020B0400000000000000" pitchFamily="50" charset="-128"/>
              </a:rPr>
              <a:t>」を実施しました。「塩分の摂り過ぎは良くないけれど、適切な摂取量ってどれぐらい？」 「塩分を減らすには、 どのような工夫をすれば良いの？」　このような疑問をお持ちの方も多いかもしれません。</a:t>
            </a:r>
          </a:p>
          <a:p>
            <a:pPr>
              <a:spcBef>
                <a:spcPts val="600"/>
              </a:spcBef>
            </a:pPr>
            <a:r>
              <a:rPr kumimoji="1" lang="ja-JP" altLang="en-US" sz="1050" b="1" spc="58" dirty="0">
                <a:latin typeface="BIZ UDPゴシック" panose="020B0400000000000000" pitchFamily="50" charset="-128"/>
                <a:ea typeface="BIZ UDPゴシック" panose="020B0400000000000000" pitchFamily="50" charset="-128"/>
              </a:rPr>
              <a:t>塩分は私たちのからだにとって欠かせない成分の一つです。特に夏やスポーツで大量の汗をかいたときなどは、摂取する必要があります。しかし、そういった特別な状況を除く日常生活では、過剰に摂取すると様々な病気のリスクを高めてしまいますので注意が必要です。</a:t>
            </a:r>
          </a:p>
          <a:p>
            <a:pPr>
              <a:spcBef>
                <a:spcPts val="600"/>
              </a:spcBef>
            </a:pPr>
            <a:r>
              <a:rPr kumimoji="1" lang="ja-JP" altLang="en-US" sz="1050" b="1" spc="58" dirty="0">
                <a:latin typeface="BIZ UDPゴシック" panose="020B0400000000000000" pitchFamily="50" charset="-128"/>
                <a:ea typeface="BIZ UDPゴシック" panose="020B0400000000000000" pitchFamily="50" charset="-128"/>
              </a:rPr>
              <a:t>今回の学童クラブで行ったプログラムでは、塩分を控えつつ おいしく食べられる工夫を紹介しています。学んだことから、「減塩チェックシート」に挑戦してみよう！と声をかけています。</a:t>
            </a:r>
            <a:endParaRPr kumimoji="1" lang="en-US" altLang="ja-JP" sz="1050" b="1" spc="58" dirty="0">
              <a:latin typeface="BIZ UDPゴシック" panose="020B0400000000000000" pitchFamily="50" charset="-128"/>
              <a:ea typeface="BIZ UDPゴシック" panose="020B0400000000000000" pitchFamily="50" charset="-128"/>
            </a:endParaRPr>
          </a:p>
          <a:p>
            <a:pPr>
              <a:spcBef>
                <a:spcPts val="600"/>
              </a:spcBef>
            </a:pPr>
            <a:r>
              <a:rPr kumimoji="1" lang="ja-JP" altLang="en-US" sz="1050" b="1" spc="58" dirty="0">
                <a:latin typeface="BIZ UDPゴシック" panose="020B0400000000000000" pitchFamily="50" charset="-128"/>
                <a:ea typeface="BIZ UDPゴシック" panose="020B0400000000000000" pitchFamily="50" charset="-128"/>
              </a:rPr>
              <a:t>下記、記入例も参考に、是非、子どもたちと一緒に家庭でも試してみてください。</a:t>
            </a:r>
          </a:p>
        </p:txBody>
      </p:sp>
      <p:cxnSp>
        <p:nvCxnSpPr>
          <p:cNvPr id="40" name="直線コネクタ 39">
            <a:extLst>
              <a:ext uri="{FF2B5EF4-FFF2-40B4-BE49-F238E27FC236}">
                <a16:creationId xmlns:a16="http://schemas.microsoft.com/office/drawing/2014/main" id="{F53DABFE-327E-20D7-D0FF-877E5DF55EF8}"/>
              </a:ext>
            </a:extLst>
          </p:cNvPr>
          <p:cNvCxnSpPr>
            <a:cxnSpLocks/>
          </p:cNvCxnSpPr>
          <p:nvPr/>
        </p:nvCxnSpPr>
        <p:spPr>
          <a:xfrm flipH="1">
            <a:off x="16113" y="6877153"/>
            <a:ext cx="6777056" cy="0"/>
          </a:xfrm>
          <a:prstGeom prst="line">
            <a:avLst/>
          </a:prstGeom>
          <a:ln w="38100" cap="rnd">
            <a:solidFill>
              <a:schemeClr val="accent2">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A3A622B9-536C-EE8F-A528-118787CA5F80}"/>
              </a:ext>
            </a:extLst>
          </p:cNvPr>
          <p:cNvSpPr txBox="1"/>
          <p:nvPr/>
        </p:nvSpPr>
        <p:spPr>
          <a:xfrm>
            <a:off x="167467" y="7465154"/>
            <a:ext cx="6576607" cy="1821724"/>
          </a:xfrm>
          <a:prstGeom prst="rect">
            <a:avLst/>
          </a:prstGeom>
          <a:noFill/>
        </p:spPr>
        <p:txBody>
          <a:bodyPr wrap="square" tIns="20927" bIns="20927" rtlCol="0" anchor="t" anchorCtr="0">
            <a:spAutoFit/>
          </a:bodyPr>
          <a:lstStyle/>
          <a:p>
            <a:pPr>
              <a:lnSpc>
                <a:spcPts val="1500"/>
              </a:lnSpc>
              <a:spcBef>
                <a:spcPts val="600"/>
              </a:spcBef>
            </a:pPr>
            <a:r>
              <a:rPr kumimoji="1" lang="en-US" altLang="ja-JP" sz="1050" b="1" spc="58" dirty="0">
                <a:latin typeface="BIZ UDPゴシック" panose="020B0400000000000000" pitchFamily="50" charset="-128"/>
                <a:ea typeface="BIZ UDPゴシック" panose="020B0400000000000000" pitchFamily="50" charset="-128"/>
              </a:rPr>
              <a:t>Q</a:t>
            </a:r>
            <a:r>
              <a:rPr kumimoji="1" lang="ja-JP" altLang="en-US" sz="1050" b="1" spc="58" dirty="0">
                <a:latin typeface="BIZ UDPゴシック" panose="020B0400000000000000" pitchFamily="50" charset="-128"/>
                <a:ea typeface="BIZ UDPゴシック" panose="020B0400000000000000" pitchFamily="50" charset="-128"/>
              </a:rPr>
              <a:t>１家で適塩に取り組んでいますか？</a:t>
            </a:r>
            <a:r>
              <a:rPr kumimoji="1" lang="ja-JP" altLang="en-US" sz="1200" b="1" spc="58" dirty="0">
                <a:latin typeface="BIZ UDPゴシック" panose="020B0400000000000000" pitchFamily="50" charset="-128"/>
                <a:ea typeface="BIZ UDPゴシック" panose="020B0400000000000000" pitchFamily="50" charset="-128"/>
              </a:rPr>
              <a:t>　</a:t>
            </a:r>
            <a:r>
              <a:rPr kumimoji="1" lang="en-US" altLang="ja-JP" sz="1200" b="1" spc="58" dirty="0">
                <a:latin typeface="BIZ UDPゴシック" panose="020B0400000000000000" pitchFamily="50" charset="-128"/>
                <a:ea typeface="BIZ UDPゴシック" panose="020B0400000000000000" pitchFamily="50" charset="-128"/>
              </a:rPr>
              <a:t>【</a:t>
            </a:r>
            <a:r>
              <a:rPr kumimoji="1" lang="ja-JP" altLang="en-US" sz="1200" b="1" spc="58" dirty="0">
                <a:latin typeface="BIZ UDPゴシック" panose="020B0400000000000000" pitchFamily="50" charset="-128"/>
                <a:ea typeface="BIZ UDPゴシック" panose="020B0400000000000000" pitchFamily="50" charset="-128"/>
              </a:rPr>
              <a:t>　はい　・　いいえ　　</a:t>
            </a:r>
            <a:r>
              <a:rPr kumimoji="1" lang="en-US" altLang="ja-JP" sz="1200" b="1" spc="58" dirty="0">
                <a:latin typeface="BIZ UDPゴシック" panose="020B0400000000000000" pitchFamily="50" charset="-128"/>
                <a:ea typeface="BIZ UDPゴシック" panose="020B0400000000000000" pitchFamily="50" charset="-128"/>
              </a:rPr>
              <a:t>】</a:t>
            </a:r>
          </a:p>
          <a:p>
            <a:pPr>
              <a:lnSpc>
                <a:spcPts val="1500"/>
              </a:lnSpc>
              <a:spcBef>
                <a:spcPts val="600"/>
              </a:spcBef>
            </a:pPr>
            <a:r>
              <a:rPr kumimoji="1" lang="en-US" altLang="ja-JP" sz="1050" b="1" spc="58" dirty="0">
                <a:latin typeface="BIZ UDPゴシック" panose="020B0400000000000000" pitchFamily="50" charset="-128"/>
                <a:ea typeface="BIZ UDPゴシック" panose="020B0400000000000000" pitchFamily="50" charset="-128"/>
              </a:rPr>
              <a:t>Q2</a:t>
            </a:r>
            <a:r>
              <a:rPr kumimoji="1" lang="ja-JP" altLang="en-US" sz="1050" b="1" spc="58" dirty="0">
                <a:latin typeface="BIZ UDPゴシック" panose="020B0400000000000000" pitchFamily="50" charset="-128"/>
                <a:ea typeface="BIZ UDPゴシック" panose="020B0400000000000000" pitchFamily="50" charset="-128"/>
              </a:rPr>
              <a:t>今回の取り組みを行なってみて、お子さんの様子は変わりましたか？</a:t>
            </a:r>
            <a:endParaRPr kumimoji="1" lang="en-US" altLang="ja-JP" sz="1050" b="1" spc="58" dirty="0">
              <a:latin typeface="BIZ UDPゴシック" panose="020B0400000000000000" pitchFamily="50" charset="-128"/>
              <a:ea typeface="BIZ UDPゴシック" panose="020B0400000000000000" pitchFamily="50" charset="-128"/>
            </a:endParaRPr>
          </a:p>
          <a:p>
            <a:pPr>
              <a:lnSpc>
                <a:spcPts val="1500"/>
              </a:lnSpc>
              <a:spcBef>
                <a:spcPts val="600"/>
              </a:spcBef>
            </a:pPr>
            <a:r>
              <a:rPr kumimoji="1" lang="ja-JP" altLang="en-US" b="1" spc="58" dirty="0">
                <a:latin typeface="BIZ UDPゴシック" panose="020B0400000000000000" pitchFamily="50" charset="-128"/>
                <a:ea typeface="BIZ UDPゴシック" panose="020B0400000000000000" pitchFamily="50" charset="-128"/>
              </a:rPr>
              <a:t>　</a:t>
            </a:r>
            <a:r>
              <a:rPr kumimoji="1" lang="ja-JP" altLang="en-US" spc="58" dirty="0">
                <a:latin typeface="BIZ UDPゴシック" panose="020B0400000000000000" pitchFamily="50" charset="-128"/>
                <a:ea typeface="BIZ UDPゴシック" panose="020B0400000000000000" pitchFamily="50" charset="-128"/>
              </a:rPr>
              <a:t>［　　　　　　　　　　　　　　　　　　　　　　　　　　　　　　　　　　　　］</a:t>
            </a:r>
            <a:endParaRPr kumimoji="1" lang="en-US" altLang="ja-JP" spc="58" dirty="0">
              <a:latin typeface="BIZ UDPゴシック" panose="020B0400000000000000" pitchFamily="50" charset="-128"/>
              <a:ea typeface="BIZ UDPゴシック" panose="020B0400000000000000" pitchFamily="50" charset="-128"/>
            </a:endParaRPr>
          </a:p>
          <a:p>
            <a:pPr>
              <a:lnSpc>
                <a:spcPts val="1500"/>
              </a:lnSpc>
              <a:spcBef>
                <a:spcPts val="600"/>
              </a:spcBef>
            </a:pPr>
            <a:r>
              <a:rPr kumimoji="1" lang="en-US" altLang="ja-JP" sz="1050" b="1" spc="58" dirty="0">
                <a:latin typeface="BIZ UDPゴシック" panose="020B0400000000000000" pitchFamily="50" charset="-128"/>
                <a:ea typeface="BIZ UDPゴシック" panose="020B0400000000000000" pitchFamily="50" charset="-128"/>
              </a:rPr>
              <a:t>Q</a:t>
            </a:r>
            <a:r>
              <a:rPr kumimoji="1" lang="ja-JP" altLang="en-US" sz="1050" b="1" spc="58" dirty="0">
                <a:latin typeface="BIZ UDPゴシック" panose="020B0400000000000000" pitchFamily="50" charset="-128"/>
                <a:ea typeface="BIZ UDPゴシック" panose="020B0400000000000000" pitchFamily="50" charset="-128"/>
              </a:rPr>
              <a:t>３減塩についてどのように思われますか？</a:t>
            </a:r>
          </a:p>
          <a:p>
            <a:pPr>
              <a:lnSpc>
                <a:spcPts val="1500"/>
              </a:lnSpc>
              <a:spcBef>
                <a:spcPts val="600"/>
              </a:spcBef>
            </a:pPr>
            <a:r>
              <a:rPr kumimoji="1" lang="ja-JP" altLang="en-US" sz="1050" b="1" spc="58" dirty="0">
                <a:latin typeface="BIZ UDPゴシック" panose="020B0400000000000000" pitchFamily="50" charset="-128"/>
                <a:ea typeface="BIZ UDPゴシック" panose="020B0400000000000000" pitchFamily="50" charset="-128"/>
              </a:rPr>
              <a:t> 　</a:t>
            </a:r>
            <a:r>
              <a:rPr kumimoji="1" lang="ja-JP" altLang="en-US" spc="58" dirty="0">
                <a:latin typeface="BIZ UDPゴシック" panose="020B0400000000000000" pitchFamily="50" charset="-128"/>
                <a:ea typeface="BIZ UDPゴシック" panose="020B0400000000000000" pitchFamily="50" charset="-128"/>
              </a:rPr>
              <a:t>［　　　　　　　　　　　　　　　　　　　　　　　　　　　　　　　　　　　　］</a:t>
            </a:r>
            <a:endParaRPr kumimoji="1" lang="en-US" altLang="ja-JP" spc="58" dirty="0">
              <a:latin typeface="BIZ UDPゴシック" panose="020B0400000000000000" pitchFamily="50" charset="-128"/>
              <a:ea typeface="BIZ UDPゴシック" panose="020B0400000000000000" pitchFamily="50" charset="-128"/>
            </a:endParaRPr>
          </a:p>
          <a:p>
            <a:pPr>
              <a:lnSpc>
                <a:spcPts val="1500"/>
              </a:lnSpc>
              <a:spcBef>
                <a:spcPts val="600"/>
              </a:spcBef>
            </a:pPr>
            <a:endParaRPr kumimoji="1" lang="en-US" altLang="ja-JP" sz="1050" b="1" spc="58" dirty="0">
              <a:latin typeface="BIZ UDPゴシック" panose="020B0400000000000000" pitchFamily="50" charset="-128"/>
              <a:ea typeface="BIZ UDPゴシック" panose="020B0400000000000000" pitchFamily="50" charset="-128"/>
            </a:endParaRPr>
          </a:p>
          <a:p>
            <a:pPr>
              <a:lnSpc>
                <a:spcPts val="1500"/>
              </a:lnSpc>
              <a:spcBef>
                <a:spcPts val="600"/>
              </a:spcBef>
            </a:pPr>
            <a:r>
              <a:rPr kumimoji="1" lang="ja-JP" altLang="en-US" sz="1050" b="1" spc="58" dirty="0">
                <a:latin typeface="BIZ UDPゴシック" panose="020B0400000000000000" pitchFamily="50" charset="-128"/>
                <a:ea typeface="BIZ UDPゴシック" panose="020B0400000000000000" pitchFamily="50" charset="-128"/>
              </a:rPr>
              <a:t>　</a:t>
            </a:r>
          </a:p>
        </p:txBody>
      </p:sp>
      <p:sp>
        <p:nvSpPr>
          <p:cNvPr id="48" name="テキスト ボックス 47">
            <a:extLst>
              <a:ext uri="{FF2B5EF4-FFF2-40B4-BE49-F238E27FC236}">
                <a16:creationId xmlns:a16="http://schemas.microsoft.com/office/drawing/2014/main" id="{534FC624-0F5D-A0FB-D562-904019EB26B3}"/>
              </a:ext>
            </a:extLst>
          </p:cNvPr>
          <p:cNvSpPr txBox="1"/>
          <p:nvPr/>
        </p:nvSpPr>
        <p:spPr>
          <a:xfrm>
            <a:off x="5039482" y="8929125"/>
            <a:ext cx="1815791" cy="205897"/>
          </a:xfrm>
          <a:prstGeom prst="rect">
            <a:avLst/>
          </a:prstGeom>
          <a:noFill/>
        </p:spPr>
        <p:txBody>
          <a:bodyPr wrap="square" tIns="20927" bIns="20927" rtlCol="0" anchor="t" anchorCtr="0">
            <a:spAutoFit/>
          </a:bodyPr>
          <a:lstStyle/>
          <a:p>
            <a:pPr algn="r">
              <a:lnSpc>
                <a:spcPts val="1500"/>
              </a:lnSpc>
              <a:spcBef>
                <a:spcPts val="600"/>
              </a:spcBef>
            </a:pPr>
            <a:r>
              <a:rPr kumimoji="1" lang="ja-JP" altLang="en-US" sz="1050" b="1" spc="58" dirty="0">
                <a:latin typeface="BIZ UDPゴシック" panose="020B0400000000000000" pitchFamily="50" charset="-128"/>
                <a:ea typeface="BIZ UDPゴシック" panose="020B0400000000000000" pitchFamily="50" charset="-128"/>
              </a:rPr>
              <a:t>ありがとうございました</a:t>
            </a:r>
          </a:p>
        </p:txBody>
      </p:sp>
      <p:pic>
        <p:nvPicPr>
          <p:cNvPr id="52" name="図 51">
            <a:extLst>
              <a:ext uri="{FF2B5EF4-FFF2-40B4-BE49-F238E27FC236}">
                <a16:creationId xmlns:a16="http://schemas.microsoft.com/office/drawing/2014/main" id="{1F0BF900-8082-E071-9EF6-C4A77E7D9E26}"/>
              </a:ext>
            </a:extLst>
          </p:cNvPr>
          <p:cNvPicPr>
            <a:picLocks noChangeAspect="1"/>
          </p:cNvPicPr>
          <p:nvPr/>
        </p:nvPicPr>
        <p:blipFill>
          <a:blip r:embed="rId3" cstate="hqprint">
            <a:duotone>
              <a:prstClr val="black"/>
              <a:schemeClr val="accent2">
                <a:tint val="45000"/>
                <a:satMod val="400000"/>
              </a:schemeClr>
            </a:duotone>
            <a:extLst>
              <a:ext uri="{28A0092B-C50C-407E-A947-70E740481C1C}">
                <a14:useLocalDpi xmlns:a14="http://schemas.microsoft.com/office/drawing/2010/main"/>
              </a:ext>
            </a:extLst>
          </a:blip>
          <a:stretch>
            <a:fillRect/>
          </a:stretch>
        </p:blipFill>
        <p:spPr>
          <a:xfrm>
            <a:off x="45726" y="7046420"/>
            <a:ext cx="1337304" cy="275198"/>
          </a:xfrm>
          <a:prstGeom prst="rect">
            <a:avLst/>
          </a:prstGeom>
        </p:spPr>
      </p:pic>
      <p:sp>
        <p:nvSpPr>
          <p:cNvPr id="53" name="テキスト ボックス 52">
            <a:extLst>
              <a:ext uri="{FF2B5EF4-FFF2-40B4-BE49-F238E27FC236}">
                <a16:creationId xmlns:a16="http://schemas.microsoft.com/office/drawing/2014/main" id="{D919CF53-89F0-0160-AA85-07F4371A6B96}"/>
              </a:ext>
            </a:extLst>
          </p:cNvPr>
          <p:cNvSpPr txBox="1"/>
          <p:nvPr/>
        </p:nvSpPr>
        <p:spPr>
          <a:xfrm>
            <a:off x="66341" y="7056161"/>
            <a:ext cx="1316690" cy="265457"/>
          </a:xfrm>
          <a:prstGeom prst="rect">
            <a:avLst/>
          </a:prstGeom>
          <a:noFill/>
        </p:spPr>
        <p:txBody>
          <a:bodyPr wrap="square" rtlCol="0">
            <a:spAutoFit/>
          </a:bodyPr>
          <a:lstStyle/>
          <a:p>
            <a:pPr algn="ctr"/>
            <a:r>
              <a:rPr kumimoji="1" lang="ja-JP" altLang="en-US" sz="1125" b="1" spc="116" dirty="0">
                <a:solidFill>
                  <a:schemeClr val="bg1"/>
                </a:solidFill>
                <a:latin typeface="BIZ UDPゴシック" panose="020B0400000000000000" pitchFamily="50" charset="-128"/>
                <a:ea typeface="BIZ UDPゴシック" panose="020B0400000000000000" pitchFamily="50" charset="-128"/>
              </a:rPr>
              <a:t>おうちの方へ　</a:t>
            </a:r>
            <a:endParaRPr kumimoji="1" lang="ja-JP" altLang="en-US" sz="1125" b="1" spc="116" baseline="30000" dirty="0">
              <a:solidFill>
                <a:schemeClr val="bg1"/>
              </a:solidFill>
              <a:latin typeface="BIZ UDPゴシック" panose="020B0400000000000000" pitchFamily="50" charset="-128"/>
              <a:ea typeface="BIZ UDPゴシック" panose="020B0400000000000000" pitchFamily="50" charset="-128"/>
            </a:endParaRPr>
          </a:p>
        </p:txBody>
      </p:sp>
      <p:sp>
        <p:nvSpPr>
          <p:cNvPr id="54" name="テキスト ボックス 53">
            <a:extLst>
              <a:ext uri="{FF2B5EF4-FFF2-40B4-BE49-F238E27FC236}">
                <a16:creationId xmlns:a16="http://schemas.microsoft.com/office/drawing/2014/main" id="{C0691D14-F588-749E-A228-545A19126A0C}"/>
              </a:ext>
            </a:extLst>
          </p:cNvPr>
          <p:cNvSpPr txBox="1"/>
          <p:nvPr/>
        </p:nvSpPr>
        <p:spPr>
          <a:xfrm>
            <a:off x="1476194" y="7108032"/>
            <a:ext cx="3030478" cy="205897"/>
          </a:xfrm>
          <a:prstGeom prst="rect">
            <a:avLst/>
          </a:prstGeom>
          <a:noFill/>
        </p:spPr>
        <p:txBody>
          <a:bodyPr wrap="square" tIns="20927" bIns="20927" rtlCol="0" anchor="t" anchorCtr="0">
            <a:spAutoFit/>
          </a:bodyPr>
          <a:lstStyle/>
          <a:p>
            <a:pPr>
              <a:lnSpc>
                <a:spcPts val="1500"/>
              </a:lnSpc>
              <a:spcBef>
                <a:spcPts val="600"/>
              </a:spcBef>
            </a:pPr>
            <a:r>
              <a:rPr kumimoji="1" lang="ja-JP" altLang="en-US" sz="1050" b="1" spc="58" dirty="0">
                <a:latin typeface="BIZ UDPゴシック" panose="020B0400000000000000" pitchFamily="50" charset="-128"/>
                <a:ea typeface="BIZ UDPゴシック" panose="020B0400000000000000" pitchFamily="50" charset="-128"/>
              </a:rPr>
              <a:t>アンケートへのご協力をお願い致します。</a:t>
            </a:r>
          </a:p>
        </p:txBody>
      </p:sp>
      <p:pic>
        <p:nvPicPr>
          <p:cNvPr id="7" name="図 6">
            <a:extLst>
              <a:ext uri="{FF2B5EF4-FFF2-40B4-BE49-F238E27FC236}">
                <a16:creationId xmlns:a16="http://schemas.microsoft.com/office/drawing/2014/main" id="{7820FE55-185D-305B-DD38-4C8EAE07F79E}"/>
              </a:ext>
            </a:extLst>
          </p:cNvPr>
          <p:cNvPicPr>
            <a:picLocks noChangeAspect="1"/>
          </p:cNvPicPr>
          <p:nvPr/>
        </p:nvPicPr>
        <p:blipFill>
          <a:blip r:embed="rId4"/>
          <a:stretch>
            <a:fillRect/>
          </a:stretch>
        </p:blipFill>
        <p:spPr>
          <a:xfrm>
            <a:off x="767810" y="2691910"/>
            <a:ext cx="5322380" cy="3891243"/>
          </a:xfrm>
          <a:prstGeom prst="rect">
            <a:avLst/>
          </a:prstGeom>
        </p:spPr>
      </p:pic>
    </p:spTree>
    <p:extLst>
      <p:ext uri="{BB962C8B-B14F-4D97-AF65-F5344CB8AC3E}">
        <p14:creationId xmlns:p14="http://schemas.microsoft.com/office/powerpoint/2010/main" val="1416919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2317</TotalTime>
  <Words>267</Words>
  <Application>Microsoft Office PowerPoint</Application>
  <PresentationFormat>画面に合わせる (4:3)</PresentationFormat>
  <Paragraphs>15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宇田　和紗</dc:creator>
  <cp:lastModifiedBy>Mika Konishi</cp:lastModifiedBy>
  <cp:revision>59</cp:revision>
  <cp:lastPrinted>2024-09-04T09:26:17Z</cp:lastPrinted>
  <dcterms:created xsi:type="dcterms:W3CDTF">2020-07-16T01:34:46Z</dcterms:created>
  <dcterms:modified xsi:type="dcterms:W3CDTF">2024-10-11T00:42:19Z</dcterms:modified>
</cp:coreProperties>
</file>