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84" r:id="rId1"/>
  </p:sldMasterIdLst>
  <p:notesMasterIdLst>
    <p:notesMasterId r:id="rId5"/>
  </p:notesMasterIdLst>
  <p:handoutMasterIdLst>
    <p:handoutMasterId r:id="rId6"/>
  </p:handoutMasterIdLst>
  <p:sldIdLst>
    <p:sldId id="268" r:id="rId2"/>
    <p:sldId id="2146846872" r:id="rId3"/>
    <p:sldId id="214684687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0000"/>
    <a:srgbClr val="0000FF"/>
    <a:srgbClr val="BDD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12" autoAdjust="0"/>
    <p:restoredTop sz="94947" autoAdjust="0"/>
  </p:normalViewPr>
  <p:slideViewPr>
    <p:cSldViewPr snapToGrid="0">
      <p:cViewPr varScale="1">
        <p:scale>
          <a:sx n="52" d="100"/>
          <a:sy n="52" d="100"/>
        </p:scale>
        <p:origin x="84" y="6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0A3CDC8-6721-40A1-D917-8E01B2C969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57E90CC-634E-2BAF-4958-79BF0F11153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E87014-81F1-4450-AD36-F4E727089B6C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0FBD623-0655-03DB-9F33-80887687FA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E7FF7F0-693E-EE9C-9470-69CC4C84EE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3D82B-C03D-4CA4-A55C-FD64FE8698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6427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AD892-00CF-4A13-BD8F-D162D9D7A230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2BE1B-F31C-42F8-A93F-696325E55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2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72BE1B-F31C-42F8-A93F-696325E555C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358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A33A-7813-4FB7-B7FE-79CF8FE7F724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626-C11A-4BC6-8D98-DAE214F5F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914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A33A-7813-4FB7-B7FE-79CF8FE7F724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626-C11A-4BC6-8D98-DAE214F5F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1889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A33A-7813-4FB7-B7FE-79CF8FE7F724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626-C11A-4BC6-8D98-DAE214F5F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A33A-7813-4FB7-B7FE-79CF8FE7F724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626-C11A-4BC6-8D98-DAE214F5F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87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A33A-7813-4FB7-B7FE-79CF8FE7F724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626-C11A-4BC6-8D98-DAE214F5F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095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A33A-7813-4FB7-B7FE-79CF8FE7F724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626-C11A-4BC6-8D98-DAE214F5F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87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A33A-7813-4FB7-B7FE-79CF8FE7F724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626-C11A-4BC6-8D98-DAE214F5F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038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A33A-7813-4FB7-B7FE-79CF8FE7F724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626-C11A-4BC6-8D98-DAE214F5F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234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A33A-7813-4FB7-B7FE-79CF8FE7F724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626-C11A-4BC6-8D98-DAE214F5F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765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A33A-7813-4FB7-B7FE-79CF8FE7F724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626-C11A-4BC6-8D98-DAE214F5F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27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A33A-7813-4FB7-B7FE-79CF8FE7F724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626-C11A-4BC6-8D98-DAE214F5F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917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9A33A-7813-4FB7-B7FE-79CF8FE7F724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A8626-C11A-4BC6-8D98-DAE214F5F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48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図 50" descr="図形&#10;&#10;低い精度で自動的に生成された説明">
            <a:extLst>
              <a:ext uri="{FF2B5EF4-FFF2-40B4-BE49-F238E27FC236}">
                <a16:creationId xmlns:a16="http://schemas.microsoft.com/office/drawing/2014/main" id="{3C6FEAFF-65C4-45A6-539D-C61FE89219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6" y="820022"/>
            <a:ext cx="8956405" cy="5439524"/>
          </a:xfrm>
          <a:prstGeom prst="rect">
            <a:avLst/>
          </a:prstGeom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8525EBE-1632-01EB-FAE1-B92A47913614}"/>
              </a:ext>
            </a:extLst>
          </p:cNvPr>
          <p:cNvSpPr txBox="1"/>
          <p:nvPr/>
        </p:nvSpPr>
        <p:spPr>
          <a:xfrm>
            <a:off x="457563" y="4995924"/>
            <a:ext cx="8162364" cy="1077218"/>
          </a:xfrm>
          <a:prstGeom prst="rect">
            <a:avLst/>
          </a:prstGeom>
          <a:noFill/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ja-JP" sz="3200" dirty="0"/>
          </a:p>
          <a:p>
            <a:endParaRPr lang="ja-JP" altLang="en-US" sz="3200" dirty="0"/>
          </a:p>
        </p:txBody>
      </p:sp>
      <p:pic>
        <p:nvPicPr>
          <p:cNvPr id="4" name="図 3" descr="図形, 円&#10;&#10;自動的に生成された説明">
            <a:extLst>
              <a:ext uri="{FF2B5EF4-FFF2-40B4-BE49-F238E27FC236}">
                <a16:creationId xmlns:a16="http://schemas.microsoft.com/office/drawing/2014/main" id="{A2EDB545-CCDB-2959-B56B-0AB438F5AC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41" y="4995924"/>
            <a:ext cx="1100836" cy="762504"/>
          </a:xfrm>
          <a:prstGeom prst="rect">
            <a:avLst/>
          </a:prstGeom>
        </p:spPr>
      </p:pic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C4BC551C-32D4-86F3-937E-B0835CB80C7F}"/>
              </a:ext>
            </a:extLst>
          </p:cNvPr>
          <p:cNvGrpSpPr/>
          <p:nvPr/>
        </p:nvGrpSpPr>
        <p:grpSpPr>
          <a:xfrm>
            <a:off x="489552" y="1227322"/>
            <a:ext cx="3267316" cy="707108"/>
            <a:chOff x="456674" y="531439"/>
            <a:chExt cx="4988545" cy="860994"/>
          </a:xfrm>
        </p:grpSpPr>
        <p:sp>
          <p:nvSpPr>
            <p:cNvPr id="75" name="四角形: 角を丸くする 74">
              <a:extLst>
                <a:ext uri="{FF2B5EF4-FFF2-40B4-BE49-F238E27FC236}">
                  <a16:creationId xmlns:a16="http://schemas.microsoft.com/office/drawing/2014/main" id="{D12D66FD-3271-739A-9106-79CA402C4BD2}"/>
                </a:ext>
              </a:extLst>
            </p:cNvPr>
            <p:cNvSpPr/>
            <p:nvPr/>
          </p:nvSpPr>
          <p:spPr>
            <a:xfrm>
              <a:off x="466010" y="531439"/>
              <a:ext cx="4979209" cy="860994"/>
            </a:xfrm>
            <a:prstGeom prst="roundRect">
              <a:avLst>
                <a:gd name="adj" fmla="val 3016"/>
              </a:avLst>
            </a:prstGeom>
            <a:solidFill>
              <a:srgbClr val="ED7D31">
                <a:alpha val="36863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1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83D5586B-FD66-5042-81F7-B96F073CBC74}"/>
                </a:ext>
              </a:extLst>
            </p:cNvPr>
            <p:cNvSpPr txBox="1"/>
            <p:nvPr/>
          </p:nvSpPr>
          <p:spPr>
            <a:xfrm>
              <a:off x="456674" y="624654"/>
              <a:ext cx="4942959" cy="6370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b="1" dirty="0">
                  <a:solidFill>
                    <a:srgbClr val="800000"/>
                  </a:solidFill>
                  <a:effectLst>
                    <a:glow rad="114300">
                      <a:schemeClr val="bg1"/>
                    </a:glow>
                  </a:effectLst>
                  <a:latin typeface="Meiryo UI" panose="020B0604030504040204" pitchFamily="50" charset="-128"/>
                  <a:ea typeface="Meiryo UI" panose="020B0604030504040204" pitchFamily="50" charset="-128"/>
                </a:rPr>
                <a:t>減塩チェックシート　</a:t>
              </a:r>
            </a:p>
          </p:txBody>
        </p:sp>
      </p:grpSp>
      <p:graphicFrame>
        <p:nvGraphicFramePr>
          <p:cNvPr id="80" name="表 79">
            <a:extLst>
              <a:ext uri="{FF2B5EF4-FFF2-40B4-BE49-F238E27FC236}">
                <a16:creationId xmlns:a16="http://schemas.microsoft.com/office/drawing/2014/main" id="{091FB3E5-B1C1-A4DE-A1DF-1ED7B217F5F9}"/>
              </a:ext>
            </a:extLst>
          </p:cNvPr>
          <p:cNvGraphicFramePr>
            <a:graphicFrameLocks noGrp="1"/>
          </p:cNvGraphicFramePr>
          <p:nvPr/>
        </p:nvGraphicFramePr>
        <p:xfrm>
          <a:off x="457566" y="2615614"/>
          <a:ext cx="8176439" cy="2168425"/>
        </p:xfrm>
        <a:graphic>
          <a:graphicData uri="http://schemas.openxmlformats.org/drawingml/2006/table">
            <a:tbl>
              <a:tblPr/>
              <a:tblGrid>
                <a:gridCol w="2785775">
                  <a:extLst>
                    <a:ext uri="{9D8B030D-6E8A-4147-A177-3AD203B41FA5}">
                      <a16:colId xmlns:a16="http://schemas.microsoft.com/office/drawing/2014/main" val="265631945"/>
                    </a:ext>
                  </a:extLst>
                </a:gridCol>
                <a:gridCol w="673833">
                  <a:extLst>
                    <a:ext uri="{9D8B030D-6E8A-4147-A177-3AD203B41FA5}">
                      <a16:colId xmlns:a16="http://schemas.microsoft.com/office/drawing/2014/main" val="441325322"/>
                    </a:ext>
                  </a:extLst>
                </a:gridCol>
                <a:gridCol w="673833">
                  <a:extLst>
                    <a:ext uri="{9D8B030D-6E8A-4147-A177-3AD203B41FA5}">
                      <a16:colId xmlns:a16="http://schemas.microsoft.com/office/drawing/2014/main" val="3503721252"/>
                    </a:ext>
                  </a:extLst>
                </a:gridCol>
                <a:gridCol w="673833">
                  <a:extLst>
                    <a:ext uri="{9D8B030D-6E8A-4147-A177-3AD203B41FA5}">
                      <a16:colId xmlns:a16="http://schemas.microsoft.com/office/drawing/2014/main" val="1188068604"/>
                    </a:ext>
                  </a:extLst>
                </a:gridCol>
                <a:gridCol w="673833">
                  <a:extLst>
                    <a:ext uri="{9D8B030D-6E8A-4147-A177-3AD203B41FA5}">
                      <a16:colId xmlns:a16="http://schemas.microsoft.com/office/drawing/2014/main" val="2645448258"/>
                    </a:ext>
                  </a:extLst>
                </a:gridCol>
                <a:gridCol w="673833">
                  <a:extLst>
                    <a:ext uri="{9D8B030D-6E8A-4147-A177-3AD203B41FA5}">
                      <a16:colId xmlns:a16="http://schemas.microsoft.com/office/drawing/2014/main" val="4121639999"/>
                    </a:ext>
                  </a:extLst>
                </a:gridCol>
                <a:gridCol w="673833">
                  <a:extLst>
                    <a:ext uri="{9D8B030D-6E8A-4147-A177-3AD203B41FA5}">
                      <a16:colId xmlns:a16="http://schemas.microsoft.com/office/drawing/2014/main" val="2900594404"/>
                    </a:ext>
                  </a:extLst>
                </a:gridCol>
                <a:gridCol w="673833">
                  <a:extLst>
                    <a:ext uri="{9D8B030D-6E8A-4147-A177-3AD203B41FA5}">
                      <a16:colId xmlns:a16="http://schemas.microsoft.com/office/drawing/2014/main" val="3437174185"/>
                    </a:ext>
                  </a:extLst>
                </a:gridCol>
                <a:gridCol w="673833">
                  <a:extLst>
                    <a:ext uri="{9D8B030D-6E8A-4147-A177-3AD203B41FA5}">
                      <a16:colId xmlns:a16="http://schemas.microsoft.com/office/drawing/2014/main" val="671486225"/>
                    </a:ext>
                  </a:extLst>
                </a:gridCol>
              </a:tblGrid>
              <a:tr h="36262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適塩</a:t>
                      </a:r>
                      <a:r>
                        <a:rPr lang="en-US" altLang="ja-JP" sz="15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減塩</a:t>
                      </a:r>
                      <a:r>
                        <a:rPr lang="en-US" altLang="ja-JP" sz="15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lang="ja-JP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</a:t>
                      </a:r>
                      <a:endParaRPr lang="en-US" altLang="ja-JP" sz="15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CE4D6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つながる心がけ</a:t>
                      </a: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5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CE4D6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CE4D6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CE4D6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CE4D6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CE4D6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CE4D6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CE4D6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〇の</a:t>
                      </a:r>
                      <a:b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468177"/>
                  </a:ext>
                </a:extLst>
              </a:tr>
              <a:tr h="2815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CE4D6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CE4D6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CE4D6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CE4D6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CE4D6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CE4D6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CE4D6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386732"/>
                  </a:ext>
                </a:extLst>
              </a:tr>
              <a:tr h="50808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例）商品を買う時に、</a:t>
                      </a:r>
                      <a:endParaRPr lang="en-US" altLang="ja-JP" sz="15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 表示の食塩相当量を確かめた。</a:t>
                      </a: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DEBF7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DEBF7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DEBF7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DEBF7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DEBF7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DEBF7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DEBF7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5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DEBF7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579213"/>
                  </a:ext>
                </a:extLst>
              </a:tr>
              <a:tr h="508084">
                <a:tc>
                  <a:txBody>
                    <a:bodyPr/>
                    <a:lstStyle/>
                    <a:p>
                      <a:pPr algn="l" fontAlgn="ctr"/>
                      <a:endParaRPr lang="ja-JP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005412"/>
                  </a:ext>
                </a:extLst>
              </a:tr>
              <a:tr h="508084">
                <a:tc>
                  <a:txBody>
                    <a:bodyPr/>
                    <a:lstStyle/>
                    <a:p>
                      <a:pPr algn="l" fontAlgn="ctr"/>
                      <a:endParaRPr lang="ja-JP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992" marR="4992" marT="49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38454"/>
                  </a:ext>
                </a:extLst>
              </a:tr>
            </a:tbl>
          </a:graphicData>
        </a:graphic>
      </p:graphicFrame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0EAE62EC-4976-4F2A-059F-1B1D5CBF9FC8}"/>
              </a:ext>
            </a:extLst>
          </p:cNvPr>
          <p:cNvSpPr txBox="1"/>
          <p:nvPr/>
        </p:nvSpPr>
        <p:spPr>
          <a:xfrm>
            <a:off x="1974695" y="2210778"/>
            <a:ext cx="1184940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1" u="sng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月</a:t>
            </a: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71239A66-146B-9B83-33A0-97A0BC33CB0A}"/>
              </a:ext>
            </a:extLst>
          </p:cNvPr>
          <p:cNvSpPr txBox="1"/>
          <p:nvPr/>
        </p:nvSpPr>
        <p:spPr>
          <a:xfrm>
            <a:off x="4828479" y="1227322"/>
            <a:ext cx="34033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減塩につながる行動を考えて、</a:t>
            </a:r>
            <a:endParaRPr kumimoji="1" lang="en-US" altLang="ja-JP" sz="1600" b="1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１週間、毎日チェックしてみましょう！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CD96B36-1E54-F6D5-DFB9-8321A7111D41}"/>
              </a:ext>
            </a:extLst>
          </p:cNvPr>
          <p:cNvSpPr txBox="1"/>
          <p:nvPr/>
        </p:nvSpPr>
        <p:spPr>
          <a:xfrm>
            <a:off x="2531557" y="2624467"/>
            <a:ext cx="7425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1"/>
              </a:spcBef>
            </a:pPr>
            <a:r>
              <a:rPr kumimoji="1" lang="ja-JP" altLang="en-US" sz="12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日にち→</a:t>
            </a:r>
            <a:endParaRPr kumimoji="1" lang="en-US" altLang="ja-JP" sz="1200" b="1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112EDAA7-6F93-1BFD-CFE7-C49639F88670}"/>
              </a:ext>
            </a:extLst>
          </p:cNvPr>
          <p:cNvSpPr txBox="1">
            <a:spLocks/>
          </p:cNvSpPr>
          <p:nvPr/>
        </p:nvSpPr>
        <p:spPr>
          <a:xfrm>
            <a:off x="566731" y="5147932"/>
            <a:ext cx="562656" cy="40639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467" dirty="0">
                <a:solidFill>
                  <a:sysClr val="windowText" lastClr="000000"/>
                </a:solidFill>
                <a:effectLst>
                  <a:glow rad="38100">
                    <a:schemeClr val="bg1">
                      <a:alpha val="8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１週間</a:t>
            </a:r>
            <a:endParaRPr lang="en-US" altLang="ja-JP" sz="1467" dirty="0">
              <a:solidFill>
                <a:sysClr val="windowText" lastClr="000000"/>
              </a:solidFill>
              <a:effectLst>
                <a:glow rad="38100">
                  <a:schemeClr val="bg1">
                    <a:alpha val="80000"/>
                  </a:schemeClr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333" dirty="0">
                <a:solidFill>
                  <a:sysClr val="windowText" lastClr="000000"/>
                </a:solidFill>
                <a:effectLst>
                  <a:glow rad="38100">
                    <a:schemeClr val="bg1">
                      <a:alpha val="8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67" dirty="0">
                <a:solidFill>
                  <a:sysClr val="windowText" lastClr="000000"/>
                </a:solidFill>
                <a:effectLst>
                  <a:glow rad="38100">
                    <a:schemeClr val="bg1">
                      <a:alpha val="8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反省</a:t>
            </a:r>
            <a:endParaRPr lang="ja-JP" altLang="en-US" sz="1600" dirty="0">
              <a:solidFill>
                <a:sysClr val="windowText" lastClr="000000"/>
              </a:solidFill>
              <a:effectLst>
                <a:glow rad="38100">
                  <a:schemeClr val="bg1">
                    <a:alpha val="80000"/>
                  </a:schemeClr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CE5330D-5637-5018-0664-232A1521C7D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132" y="1078643"/>
            <a:ext cx="677628" cy="508220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E1DC159-7EEE-8290-F1D0-2C9186F552DF}"/>
              </a:ext>
            </a:extLst>
          </p:cNvPr>
          <p:cNvSpPr txBox="1"/>
          <p:nvPr/>
        </p:nvSpPr>
        <p:spPr>
          <a:xfrm>
            <a:off x="3274068" y="2255440"/>
            <a:ext cx="4519186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1"/>
              </a:spcBef>
            </a:pPr>
            <a:r>
              <a:rPr kumimoji="1" lang="ja-JP" altLang="en-US" sz="1467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〇</a:t>
            </a:r>
            <a:r>
              <a:rPr kumimoji="1" lang="en-US" altLang="ja-JP" sz="1467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467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できた</a:t>
            </a:r>
            <a:r>
              <a:rPr kumimoji="1" lang="en-US" altLang="ja-JP" sz="1467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67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67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×(</a:t>
            </a:r>
            <a:r>
              <a:rPr kumimoji="1" lang="ja-JP" altLang="en-US" sz="1467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できなかった</a:t>
            </a:r>
            <a:r>
              <a:rPr kumimoji="1" lang="en-US" altLang="ja-JP" sz="1467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67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ー</a:t>
            </a:r>
            <a:r>
              <a:rPr kumimoji="1" lang="en-US" altLang="ja-JP" sz="1467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467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きかいがなかった</a:t>
            </a:r>
            <a:r>
              <a:rPr kumimoji="1" lang="en-US" altLang="ja-JP" sz="1467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67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467" b="1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6808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吹き出し: 四角形 10">
            <a:extLst>
              <a:ext uri="{FF2B5EF4-FFF2-40B4-BE49-F238E27FC236}">
                <a16:creationId xmlns:a16="http://schemas.microsoft.com/office/drawing/2014/main" id="{70A3658F-4EA4-F479-3621-38A4845848DC}"/>
              </a:ext>
            </a:extLst>
          </p:cNvPr>
          <p:cNvSpPr/>
          <p:nvPr/>
        </p:nvSpPr>
        <p:spPr>
          <a:xfrm>
            <a:off x="1271665" y="-1774658"/>
            <a:ext cx="7396347" cy="1508945"/>
          </a:xfrm>
          <a:prstGeom prst="wedgeRectCallout">
            <a:avLst>
              <a:gd name="adj1" fmla="val -33601"/>
              <a:gd name="adj2" fmla="val 4491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A4B929E-184B-B441-86CF-448D602F0AAA}"/>
              </a:ext>
            </a:extLst>
          </p:cNvPr>
          <p:cNvSpPr txBox="1"/>
          <p:nvPr/>
        </p:nvSpPr>
        <p:spPr>
          <a:xfrm>
            <a:off x="711372" y="-42487"/>
            <a:ext cx="5726209" cy="677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60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3200" dirty="0">
                <a:solidFill>
                  <a:srgbClr val="8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3200" dirty="0">
                <a:solidFill>
                  <a:srgbClr val="8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記入例</a:t>
            </a:r>
            <a:r>
              <a:rPr kumimoji="1" lang="en-US" altLang="ja-JP" sz="3200" dirty="0">
                <a:solidFill>
                  <a:srgbClr val="8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801" dirty="0">
                <a:latin typeface="Meiryo UI" panose="020B0604030504040204" pitchFamily="50" charset="-128"/>
                <a:ea typeface="Meiryo UI" panose="020B0604030504040204" pitchFamily="50" charset="-128"/>
              </a:rPr>
              <a:t>　　記入例を参考に書いてみましょう！</a:t>
            </a:r>
            <a:endParaRPr kumimoji="1" lang="en-US" altLang="ja-JP" sz="180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3BD07029-5317-3A6F-258D-34B52B3C82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248" y="47616"/>
            <a:ext cx="421805" cy="607719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4959EAF0-63F7-C104-4116-FEFCA8ADEB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248" y="1050832"/>
            <a:ext cx="8577815" cy="531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559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A4B929E-184B-B441-86CF-448D602F0AAA}"/>
              </a:ext>
            </a:extLst>
          </p:cNvPr>
          <p:cNvSpPr txBox="1"/>
          <p:nvPr/>
        </p:nvSpPr>
        <p:spPr>
          <a:xfrm>
            <a:off x="711372" y="-42487"/>
            <a:ext cx="5726209" cy="677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60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3200" dirty="0">
                <a:solidFill>
                  <a:srgbClr val="8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3200" dirty="0">
                <a:solidFill>
                  <a:srgbClr val="8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記入例</a:t>
            </a:r>
            <a:r>
              <a:rPr kumimoji="1" lang="en-US" altLang="ja-JP" sz="3200" dirty="0">
                <a:solidFill>
                  <a:srgbClr val="8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801" dirty="0">
                <a:latin typeface="Meiryo UI" panose="020B0604030504040204" pitchFamily="50" charset="-128"/>
                <a:ea typeface="Meiryo UI" panose="020B0604030504040204" pitchFamily="50" charset="-128"/>
              </a:rPr>
              <a:t>　　記入例を参考に書いてみましょう！</a:t>
            </a:r>
            <a:endParaRPr kumimoji="1" lang="en-US" altLang="ja-JP" sz="180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3BD07029-5317-3A6F-258D-34B52B3C82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248" y="47616"/>
            <a:ext cx="421805" cy="607719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ABC8094-8319-5C4F-EBA9-851D234EA473}"/>
              </a:ext>
            </a:extLst>
          </p:cNvPr>
          <p:cNvSpPr txBox="1"/>
          <p:nvPr/>
        </p:nvSpPr>
        <p:spPr>
          <a:xfrm>
            <a:off x="13146789" y="3219621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u="sng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r>
              <a:rPr kumimoji="1" lang="ja-JP" altLang="en-US" sz="2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月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DFA16ED-96D9-E42F-180C-3B028CD1B68F}"/>
              </a:ext>
            </a:extLst>
          </p:cNvPr>
          <p:cNvSpPr txBox="1"/>
          <p:nvPr/>
        </p:nvSpPr>
        <p:spPr>
          <a:xfrm>
            <a:off x="12176657" y="3342732"/>
            <a:ext cx="11112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8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実施した月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4F226D1-808A-1995-A2AA-DCC2C417FD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00" y="1157817"/>
            <a:ext cx="8955800" cy="5438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653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2606</TotalTime>
  <Words>117</Words>
  <Application>Microsoft Office PowerPoint</Application>
  <PresentationFormat>画面に合わせる (4:3)</PresentationFormat>
  <Paragraphs>43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宇田　和紗</dc:creator>
  <cp:lastModifiedBy>Mika Konishi</cp:lastModifiedBy>
  <cp:revision>67</cp:revision>
  <dcterms:created xsi:type="dcterms:W3CDTF">2020-07-16T01:34:46Z</dcterms:created>
  <dcterms:modified xsi:type="dcterms:W3CDTF">2024-10-11T00:39:57Z</dcterms:modified>
</cp:coreProperties>
</file>