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6" r:id="rId1"/>
  </p:sldMasterIdLst>
  <p:notesMasterIdLst>
    <p:notesMasterId r:id="rId7"/>
  </p:notesMasterIdLst>
  <p:sldIdLst>
    <p:sldId id="761" r:id="rId2"/>
    <p:sldId id="2146846873" r:id="rId3"/>
    <p:sldId id="2146846869" r:id="rId4"/>
    <p:sldId id="2146846870" r:id="rId5"/>
    <p:sldId id="2146846871" r:id="rId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ko Ogiwara" initials="YO" lastIdx="1" clrIdx="0">
    <p:extLst>
      <p:ext uri="{19B8F6BF-5375-455C-9EA6-DF929625EA0E}">
        <p15:presenceInfo xmlns:p15="http://schemas.microsoft.com/office/powerpoint/2012/main" userId="S::yoko_ogiwara@ajinomoto.com::15fbe251-2596-413a-a2d4-ef4d9c900c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00"/>
    <a:srgbClr val="F29B32"/>
    <a:srgbClr val="F4FFD5"/>
    <a:srgbClr val="E69C08"/>
    <a:srgbClr val="FFFFFF"/>
    <a:srgbClr val="DF7617"/>
    <a:srgbClr val="66FFFF"/>
    <a:srgbClr val="BFBFBF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9" autoAdjust="0"/>
    <p:restoredTop sz="94947" autoAdjust="0"/>
  </p:normalViewPr>
  <p:slideViewPr>
    <p:cSldViewPr snapToGrid="0">
      <p:cViewPr>
        <p:scale>
          <a:sx n="75" d="100"/>
          <a:sy n="75" d="100"/>
        </p:scale>
        <p:origin x="54" y="768"/>
      </p:cViewPr>
      <p:guideLst>
        <p:guide orient="horz" pos="182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12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AEB0-69E1-4D86-ABCD-FB1B6302F0BE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EFB96-7983-4DBC-8C6F-F5353C3D3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60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E818D-88FC-4CB2-9EFB-D2EDA8213276}" type="slidenum">
              <a:rPr lang="ja-JP" altLang="en-US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422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なぜお塩を減らすの？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お料理やお菓子にはお塩が含まれています。お塩を多く含む食べ物をたくさん摂る生活を続けていると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高血圧などの生活習慣病にかかりやすくなります。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そこで毎日のお塩の量をへらす「適塩（減塩）」が大切になります。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でもただお塩を減らすだけでは、“おいしくない”となってしまい、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続けられなくなってしまします。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そこで今日は、いつもより薄い味にしたみそ湯を使って、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いろいろなトッピングをしながら、お塩を減らしてもおいしく食べられる工夫を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見つけてみましょう。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E818D-88FC-4CB2-9EFB-D2EDA8213276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502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EFB96-7983-4DBC-8C6F-F5353C3D3B5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55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EFB96-7983-4DBC-8C6F-F5353C3D3B5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42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EFB96-7983-4DBC-8C6F-F5353C3D3B5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01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6EF0A7-DEC0-4BD6-BA51-EFDAAFC00D05}" type="datetime1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11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DB20AE-B7CE-4F07-BAA8-2FE4B0CAF8F5}" type="datetime1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65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8463D-79D6-4388-83D4-05860A3D4AF6}" type="datetime1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18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BC6566-9139-4138-88CF-FFD7D9DA136C}" type="datetime1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C04163-FE7C-46E5-B8D1-F6EECF8C736E}" type="datetime1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14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7F87D02-4D44-4341-9FCC-E6F53B65DCEF}" type="datetime1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12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DCCD59-D0CC-4383-98B2-36CFC9019870}" type="datetime1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1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00BA2-2E8B-4D82-BBD6-D6F09BC1B759}" type="datetime1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88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A44031-7F02-4440-B718-9B78DE9E8946}" type="datetime1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92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927F38-667C-4170-A934-BDB41697A246}" type="datetime1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12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C5293-6D97-48D3-BD90-E231D4A2A32A}" type="datetime1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64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8709" y="6492875"/>
            <a:ext cx="73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F19F1CB8-940A-447B-8AF6-946B66CFD11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94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楕円 23">
            <a:extLst>
              <a:ext uri="{FF2B5EF4-FFF2-40B4-BE49-F238E27FC236}">
                <a16:creationId xmlns:a16="http://schemas.microsoft.com/office/drawing/2014/main" id="{956D1095-BC5F-B407-81ED-F773CD6544AF}"/>
              </a:ext>
            </a:extLst>
          </p:cNvPr>
          <p:cNvSpPr/>
          <p:nvPr/>
        </p:nvSpPr>
        <p:spPr>
          <a:xfrm>
            <a:off x="5902159" y="4549498"/>
            <a:ext cx="2197731" cy="490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D49EAE43-E758-3A88-D819-C159E6D50738}"/>
              </a:ext>
            </a:extLst>
          </p:cNvPr>
          <p:cNvSpPr txBox="1">
            <a:spLocks/>
          </p:cNvSpPr>
          <p:nvPr/>
        </p:nvSpPr>
        <p:spPr>
          <a:xfrm>
            <a:off x="191777" y="6457814"/>
            <a:ext cx="360000" cy="27265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18287D9-29B8-8B4B-AD04-C82242440CB4}"/>
              </a:ext>
            </a:extLst>
          </p:cNvPr>
          <p:cNvSpPr txBox="1"/>
          <p:nvPr/>
        </p:nvSpPr>
        <p:spPr>
          <a:xfrm>
            <a:off x="257086" y="520301"/>
            <a:ext cx="34530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今日の感想　（わかったこと） </a:t>
            </a:r>
            <a:r>
              <a:rPr kumimoji="1" lang="en-US" altLang="ja-JP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b="1" dirty="0">
              <a:solidFill>
                <a:schemeClr val="accent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BDDD8CC-8531-ACC9-6980-7FC9FCF47D8D}"/>
              </a:ext>
            </a:extLst>
          </p:cNvPr>
          <p:cNvSpPr txBox="1"/>
          <p:nvPr/>
        </p:nvSpPr>
        <p:spPr>
          <a:xfrm>
            <a:off x="1373302" y="3902821"/>
            <a:ext cx="1846659" cy="3586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05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忘れないように書いておこう！</a:t>
            </a:r>
          </a:p>
          <a:p>
            <a:pPr algn="ctr">
              <a:lnSpc>
                <a:spcPct val="120000"/>
              </a:lnSpc>
            </a:pPr>
            <a:endParaRPr lang="en-US" altLang="ja-JP" sz="1050" b="1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D626E03E-4E9D-36A9-FE9A-5A86C5ED0F43}"/>
              </a:ext>
            </a:extLst>
          </p:cNvPr>
          <p:cNvCxnSpPr>
            <a:cxnSpLocks/>
          </p:cNvCxnSpPr>
          <p:nvPr/>
        </p:nvCxnSpPr>
        <p:spPr>
          <a:xfrm>
            <a:off x="664270" y="3134300"/>
            <a:ext cx="28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50F5F427-C37D-59BB-3195-C1CE23CB8088}"/>
              </a:ext>
            </a:extLst>
          </p:cNvPr>
          <p:cNvCxnSpPr>
            <a:cxnSpLocks/>
          </p:cNvCxnSpPr>
          <p:nvPr/>
        </p:nvCxnSpPr>
        <p:spPr>
          <a:xfrm>
            <a:off x="664270" y="3505632"/>
            <a:ext cx="28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A3C85E8-A424-B88F-EA70-015962795C19}"/>
              </a:ext>
            </a:extLst>
          </p:cNvPr>
          <p:cNvSpPr txBox="1"/>
          <p:nvPr/>
        </p:nvSpPr>
        <p:spPr>
          <a:xfrm>
            <a:off x="4998990" y="2637239"/>
            <a:ext cx="3764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 減塩みそ湯体験～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124C5E8-7AC1-4C18-1D06-69FDC1736402}"/>
              </a:ext>
            </a:extLst>
          </p:cNvPr>
          <p:cNvSpPr txBox="1"/>
          <p:nvPr/>
        </p:nvSpPr>
        <p:spPr>
          <a:xfrm>
            <a:off x="5893050" y="2463402"/>
            <a:ext cx="2870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FBCF5F-5C8E-A103-02E2-C6DBB33CFB5E}"/>
              </a:ext>
            </a:extLst>
          </p:cNvPr>
          <p:cNvSpPr txBox="1"/>
          <p:nvPr/>
        </p:nvSpPr>
        <p:spPr>
          <a:xfrm>
            <a:off x="7053944" y="2517243"/>
            <a:ext cx="290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</a:t>
            </a:r>
            <a:endParaRPr kumimoji="1" lang="en-US" altLang="ja-JP" sz="800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571C3E53-B914-4C61-092A-C7F3327936FD}"/>
              </a:ext>
            </a:extLst>
          </p:cNvPr>
          <p:cNvCxnSpPr>
            <a:cxnSpLocks/>
          </p:cNvCxnSpPr>
          <p:nvPr/>
        </p:nvCxnSpPr>
        <p:spPr>
          <a:xfrm flipH="1">
            <a:off x="4950005" y="3142725"/>
            <a:ext cx="3862139" cy="0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B3EA5183-1CBC-046B-8578-6880EDDE0929}"/>
              </a:ext>
            </a:extLst>
          </p:cNvPr>
          <p:cNvCxnSpPr>
            <a:cxnSpLocks/>
          </p:cNvCxnSpPr>
          <p:nvPr/>
        </p:nvCxnSpPr>
        <p:spPr>
          <a:xfrm flipH="1">
            <a:off x="4950005" y="1271519"/>
            <a:ext cx="3862139" cy="0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C2B9B55-AEE6-093A-50AD-F61404008DC5}"/>
              </a:ext>
            </a:extLst>
          </p:cNvPr>
          <p:cNvSpPr txBox="1"/>
          <p:nvPr/>
        </p:nvSpPr>
        <p:spPr>
          <a:xfrm>
            <a:off x="4782746" y="1416224"/>
            <a:ext cx="4404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spc="2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おいしく食べるって</a:t>
            </a:r>
          </a:p>
          <a:p>
            <a:pPr algn="ctr"/>
            <a:r>
              <a:rPr kumimoji="1" lang="ja-JP" altLang="en-US" sz="3200" spc="2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からだにいい！</a:t>
            </a:r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BBA74192-477C-FC48-6670-764A55687D02}"/>
              </a:ext>
            </a:extLst>
          </p:cNvPr>
          <p:cNvSpPr/>
          <p:nvPr/>
        </p:nvSpPr>
        <p:spPr>
          <a:xfrm>
            <a:off x="5003872" y="5321585"/>
            <a:ext cx="1000904" cy="753077"/>
          </a:xfrm>
          <a:prstGeom prst="roundRect">
            <a:avLst>
              <a:gd name="adj" fmla="val 615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b="1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E4DB4142-C08B-6B3C-C993-071DE4C6B773}"/>
              </a:ext>
            </a:extLst>
          </p:cNvPr>
          <p:cNvSpPr/>
          <p:nvPr/>
        </p:nvSpPr>
        <p:spPr>
          <a:xfrm>
            <a:off x="5003872" y="5321587"/>
            <a:ext cx="3863692" cy="753075"/>
          </a:xfrm>
          <a:prstGeom prst="roundRect">
            <a:avLst>
              <a:gd name="adj" fmla="val 571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739379">
              <a:lnSpc>
                <a:spcPct val="130000"/>
              </a:lnSpc>
              <a:spcAft>
                <a:spcPts val="450"/>
              </a:spcAft>
            </a:pPr>
            <a:endParaRPr lang="en-US" altLang="ja-JP" sz="900" dirty="0">
              <a:solidFill>
                <a:srgbClr val="EE1C23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源真ゴシックP Heavy" panose="020B0702020203020207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1CF2996-61DB-8683-2D03-101E520DFA9A}"/>
              </a:ext>
            </a:extLst>
          </p:cNvPr>
          <p:cNvSpPr txBox="1"/>
          <p:nvPr/>
        </p:nvSpPr>
        <p:spPr>
          <a:xfrm>
            <a:off x="5412977" y="5599323"/>
            <a:ext cx="15331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年　  名前</a:t>
            </a:r>
            <a:endParaRPr kumimoji="1" lang="en-US" altLang="ja-JP" sz="13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4" name="タイトル 1">
            <a:extLst>
              <a:ext uri="{FF2B5EF4-FFF2-40B4-BE49-F238E27FC236}">
                <a16:creationId xmlns:a16="http://schemas.microsoft.com/office/drawing/2014/main" id="{BE2F88FF-CB8C-FACC-38C3-F0CCB11AF1CA}"/>
              </a:ext>
            </a:extLst>
          </p:cNvPr>
          <p:cNvSpPr txBox="1">
            <a:spLocks/>
          </p:cNvSpPr>
          <p:nvPr/>
        </p:nvSpPr>
        <p:spPr>
          <a:xfrm>
            <a:off x="8665581" y="6457814"/>
            <a:ext cx="360000" cy="27265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3EF072-60D5-0FB5-0799-E271E095328E}"/>
              </a:ext>
            </a:extLst>
          </p:cNvPr>
          <p:cNvSpPr txBox="1"/>
          <p:nvPr/>
        </p:nvSpPr>
        <p:spPr>
          <a:xfrm>
            <a:off x="5471433" y="5449637"/>
            <a:ext cx="669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kumimoji="1"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1B7BDE-6C49-4E48-EA05-9828EC63A157}"/>
              </a:ext>
            </a:extLst>
          </p:cNvPr>
          <p:cNvSpPr txBox="1"/>
          <p:nvPr/>
        </p:nvSpPr>
        <p:spPr>
          <a:xfrm>
            <a:off x="5958290" y="5465295"/>
            <a:ext cx="669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なまえ</a:t>
            </a:r>
            <a:endParaRPr kumimoji="1"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47F8D3-DF84-6DA0-1A6F-5AD53CF443B5}"/>
              </a:ext>
            </a:extLst>
          </p:cNvPr>
          <p:cNvSpPr txBox="1"/>
          <p:nvPr/>
        </p:nvSpPr>
        <p:spPr>
          <a:xfrm>
            <a:off x="6641146" y="1329696"/>
            <a:ext cx="669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en-US" altLang="ja-JP" sz="8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7B76B6-FD9B-A22E-B806-4077F645A907}"/>
              </a:ext>
            </a:extLst>
          </p:cNvPr>
          <p:cNvSpPr txBox="1"/>
          <p:nvPr/>
        </p:nvSpPr>
        <p:spPr>
          <a:xfrm>
            <a:off x="6025665" y="2517243"/>
            <a:ext cx="815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げん えん</a:t>
            </a:r>
            <a:endParaRPr kumimoji="1" lang="en-US" altLang="ja-JP" sz="800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867D0C-BCA6-0274-EF90-9655DDA6FC6E}"/>
              </a:ext>
            </a:extLst>
          </p:cNvPr>
          <p:cNvSpPr txBox="1"/>
          <p:nvPr/>
        </p:nvSpPr>
        <p:spPr>
          <a:xfrm>
            <a:off x="440593" y="422316"/>
            <a:ext cx="184582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　　　　　かんそう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52CE853-DF62-74BF-787F-39F388E7AEAA}"/>
              </a:ext>
            </a:extLst>
          </p:cNvPr>
          <p:cNvSpPr txBox="1"/>
          <p:nvPr/>
        </p:nvSpPr>
        <p:spPr>
          <a:xfrm>
            <a:off x="1278790" y="3742594"/>
            <a:ext cx="1846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わす　　　　　　　　　　　か</a:t>
            </a:r>
            <a:endParaRPr kumimoji="1" lang="en-US" altLang="ja-JP" sz="8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666153-0B31-4C27-43C9-EDC0AC7DC043}"/>
              </a:ext>
            </a:extLst>
          </p:cNvPr>
          <p:cNvSpPr txBox="1"/>
          <p:nvPr/>
        </p:nvSpPr>
        <p:spPr>
          <a:xfrm>
            <a:off x="7237666" y="2517243"/>
            <a:ext cx="815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 けん</a:t>
            </a:r>
            <a:endParaRPr kumimoji="1" lang="en-US" altLang="ja-JP" sz="800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C6CAB2-CBA4-08D9-F520-B034DC800A9A}"/>
              </a:ext>
            </a:extLst>
          </p:cNvPr>
          <p:cNvCxnSpPr>
            <a:cxnSpLocks/>
          </p:cNvCxnSpPr>
          <p:nvPr/>
        </p:nvCxnSpPr>
        <p:spPr>
          <a:xfrm>
            <a:off x="664270" y="2762968"/>
            <a:ext cx="28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88336A7-B4B3-64C5-4907-2E376E128EDC}"/>
              </a:ext>
            </a:extLst>
          </p:cNvPr>
          <p:cNvCxnSpPr>
            <a:cxnSpLocks/>
          </p:cNvCxnSpPr>
          <p:nvPr/>
        </p:nvCxnSpPr>
        <p:spPr>
          <a:xfrm>
            <a:off x="664270" y="2020304"/>
            <a:ext cx="28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0227E04-A353-9C39-8FC0-4F12010B4DBE}"/>
              </a:ext>
            </a:extLst>
          </p:cNvPr>
          <p:cNvCxnSpPr>
            <a:cxnSpLocks/>
          </p:cNvCxnSpPr>
          <p:nvPr/>
        </p:nvCxnSpPr>
        <p:spPr>
          <a:xfrm>
            <a:off x="664270" y="1277640"/>
            <a:ext cx="28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A3A05A2-9E65-A342-9440-6C64F58DD728}"/>
              </a:ext>
            </a:extLst>
          </p:cNvPr>
          <p:cNvCxnSpPr>
            <a:cxnSpLocks/>
          </p:cNvCxnSpPr>
          <p:nvPr/>
        </p:nvCxnSpPr>
        <p:spPr>
          <a:xfrm>
            <a:off x="664270" y="1648972"/>
            <a:ext cx="28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2317899-187C-16BD-42EE-EA9366040F5D}"/>
              </a:ext>
            </a:extLst>
          </p:cNvPr>
          <p:cNvCxnSpPr>
            <a:cxnSpLocks/>
          </p:cNvCxnSpPr>
          <p:nvPr/>
        </p:nvCxnSpPr>
        <p:spPr>
          <a:xfrm>
            <a:off x="664270" y="2391636"/>
            <a:ext cx="28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E8339E-F557-E109-987F-49B71BC23296}"/>
              </a:ext>
            </a:extLst>
          </p:cNvPr>
          <p:cNvSpPr txBox="1"/>
          <p:nvPr/>
        </p:nvSpPr>
        <p:spPr>
          <a:xfrm>
            <a:off x="570101" y="3771906"/>
            <a:ext cx="34530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メモ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8FB1832-F79D-B2B8-F83B-1149BD0C6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626" y="3684154"/>
            <a:ext cx="1127954" cy="116457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BA11CF5-3F07-7D1D-9569-BF015DDF6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918" y="3741227"/>
            <a:ext cx="430918" cy="3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8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id="{77E77E49-E770-7F78-977C-0DEF3591B91A}"/>
              </a:ext>
            </a:extLst>
          </p:cNvPr>
          <p:cNvSpPr/>
          <p:nvPr/>
        </p:nvSpPr>
        <p:spPr>
          <a:xfrm>
            <a:off x="232826" y="4416621"/>
            <a:ext cx="3901300" cy="775696"/>
          </a:xfrm>
          <a:prstGeom prst="roundRect">
            <a:avLst>
              <a:gd name="adj" fmla="val 357"/>
            </a:avLst>
          </a:prstGeom>
          <a:solidFill>
            <a:schemeClr val="accent3">
              <a:lumMod val="20000"/>
              <a:lumOff val="8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3108012-282E-86E1-0C65-1F827D1893DF}"/>
              </a:ext>
            </a:extLst>
          </p:cNvPr>
          <p:cNvGrpSpPr/>
          <p:nvPr/>
        </p:nvGrpSpPr>
        <p:grpSpPr>
          <a:xfrm>
            <a:off x="1363361" y="2317733"/>
            <a:ext cx="1003455" cy="889548"/>
            <a:chOff x="1093557" y="3410502"/>
            <a:chExt cx="1958975" cy="179387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F1877974-9970-8216-1E37-2263686240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007" y="3553377"/>
              <a:ext cx="1866900" cy="1520825"/>
            </a:xfrm>
            <a:custGeom>
              <a:avLst/>
              <a:gdLst>
                <a:gd name="T0" fmla="*/ 0 w 705"/>
                <a:gd name="T1" fmla="*/ 0 h 480"/>
                <a:gd name="T2" fmla="*/ 105 w 705"/>
                <a:gd name="T3" fmla="*/ 480 h 480"/>
                <a:gd name="T4" fmla="*/ 600 w 705"/>
                <a:gd name="T5" fmla="*/ 480 h 480"/>
                <a:gd name="T6" fmla="*/ 705 w 705"/>
                <a:gd name="T7" fmla="*/ 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5" h="480">
                  <a:moveTo>
                    <a:pt x="0" y="0"/>
                  </a:moveTo>
                  <a:lnTo>
                    <a:pt x="105" y="480"/>
                  </a:lnTo>
                  <a:lnTo>
                    <a:pt x="600" y="480"/>
                  </a:lnTo>
                  <a:lnTo>
                    <a:pt x="705" y="3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1040737C-D84A-4D71-12BE-BC96DBF9EA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8319" y="3410502"/>
              <a:ext cx="1951038" cy="2714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B634B9-8D83-C680-0023-E0D3D154E3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3557" y="3534327"/>
              <a:ext cx="1958975" cy="1539875"/>
            </a:xfrm>
            <a:custGeom>
              <a:avLst/>
              <a:gdLst>
                <a:gd name="T0" fmla="*/ 0 w 705"/>
                <a:gd name="T1" fmla="*/ 0 h 480"/>
                <a:gd name="T2" fmla="*/ 105 w 705"/>
                <a:gd name="T3" fmla="*/ 480 h 480"/>
                <a:gd name="T4" fmla="*/ 600 w 705"/>
                <a:gd name="T5" fmla="*/ 480 h 480"/>
                <a:gd name="T6" fmla="*/ 705 w 705"/>
                <a:gd name="T7" fmla="*/ 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5" h="480">
                  <a:moveTo>
                    <a:pt x="0" y="0"/>
                  </a:moveTo>
                  <a:lnTo>
                    <a:pt x="105" y="480"/>
                  </a:lnTo>
                  <a:lnTo>
                    <a:pt x="600" y="480"/>
                  </a:lnTo>
                  <a:lnTo>
                    <a:pt x="705" y="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8FE8DDDD-B895-2213-5D19-264B005CFC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1532" y="4932915"/>
              <a:ext cx="1347787" cy="27146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" name="Arc 7">
              <a:extLst>
                <a:ext uri="{FF2B5EF4-FFF2-40B4-BE49-F238E27FC236}">
                  <a16:creationId xmlns:a16="http://schemas.microsoft.com/office/drawing/2014/main" id="{5AB8EE5F-4957-5A40-661F-CAC3323FE9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607" y="3662915"/>
              <a:ext cx="1925637" cy="147637"/>
            </a:xfrm>
            <a:custGeom>
              <a:avLst/>
              <a:gdLst>
                <a:gd name="G0" fmla="+- 21385 0 0"/>
                <a:gd name="G1" fmla="+- 0 0 0"/>
                <a:gd name="G2" fmla="+- 21600 0 0"/>
                <a:gd name="T0" fmla="*/ 42754 w 42754"/>
                <a:gd name="T1" fmla="*/ 3153 h 21600"/>
                <a:gd name="T2" fmla="*/ 0 w 42754"/>
                <a:gd name="T3" fmla="*/ 3039 h 21600"/>
                <a:gd name="T4" fmla="*/ 21385 w 427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54" h="21600" fill="none" extrusionOk="0">
                  <a:moveTo>
                    <a:pt x="42753" y="3152"/>
                  </a:moveTo>
                  <a:cubicBezTo>
                    <a:pt x="41190" y="13749"/>
                    <a:pt x="32096" y="21599"/>
                    <a:pt x="21385" y="21600"/>
                  </a:cubicBezTo>
                  <a:cubicBezTo>
                    <a:pt x="10629" y="21600"/>
                    <a:pt x="1513" y="13687"/>
                    <a:pt x="-1" y="3039"/>
                  </a:cubicBezTo>
                </a:path>
                <a:path w="42754" h="21600" stroke="0" extrusionOk="0">
                  <a:moveTo>
                    <a:pt x="42753" y="3152"/>
                  </a:moveTo>
                  <a:cubicBezTo>
                    <a:pt x="41190" y="13749"/>
                    <a:pt x="32096" y="21599"/>
                    <a:pt x="21385" y="21600"/>
                  </a:cubicBezTo>
                  <a:cubicBezTo>
                    <a:pt x="10629" y="21600"/>
                    <a:pt x="1513" y="13687"/>
                    <a:pt x="-1" y="3039"/>
                  </a:cubicBezTo>
                  <a:lnTo>
                    <a:pt x="21385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" name="Arc 8">
              <a:extLst>
                <a:ext uri="{FF2B5EF4-FFF2-40B4-BE49-F238E27FC236}">
                  <a16:creationId xmlns:a16="http://schemas.microsoft.com/office/drawing/2014/main" id="{EDDF2D35-DF19-D135-890B-E5A66CBE99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82482" y="5050390"/>
              <a:ext cx="1377950" cy="147637"/>
            </a:xfrm>
            <a:custGeom>
              <a:avLst/>
              <a:gdLst>
                <a:gd name="G0" fmla="+- 21385 0 0"/>
                <a:gd name="G1" fmla="+- 0 0 0"/>
                <a:gd name="G2" fmla="+- 21600 0 0"/>
                <a:gd name="T0" fmla="*/ 42754 w 42754"/>
                <a:gd name="T1" fmla="*/ 3153 h 21600"/>
                <a:gd name="T2" fmla="*/ 0 w 42754"/>
                <a:gd name="T3" fmla="*/ 3039 h 21600"/>
                <a:gd name="T4" fmla="*/ 21385 w 427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54" h="21600" fill="none" extrusionOk="0">
                  <a:moveTo>
                    <a:pt x="42753" y="3152"/>
                  </a:moveTo>
                  <a:cubicBezTo>
                    <a:pt x="41190" y="13749"/>
                    <a:pt x="32096" y="21599"/>
                    <a:pt x="21385" y="21600"/>
                  </a:cubicBezTo>
                  <a:cubicBezTo>
                    <a:pt x="10629" y="21600"/>
                    <a:pt x="1513" y="13687"/>
                    <a:pt x="-1" y="3039"/>
                  </a:cubicBezTo>
                </a:path>
                <a:path w="42754" h="21600" stroke="0" extrusionOk="0">
                  <a:moveTo>
                    <a:pt x="42753" y="3152"/>
                  </a:moveTo>
                  <a:cubicBezTo>
                    <a:pt x="41190" y="13749"/>
                    <a:pt x="32096" y="21599"/>
                    <a:pt x="21385" y="21600"/>
                  </a:cubicBezTo>
                  <a:cubicBezTo>
                    <a:pt x="10629" y="21600"/>
                    <a:pt x="1513" y="13687"/>
                    <a:pt x="-1" y="3039"/>
                  </a:cubicBezTo>
                  <a:lnTo>
                    <a:pt x="21385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" name="Arc 9">
              <a:extLst>
                <a:ext uri="{FF2B5EF4-FFF2-40B4-BE49-F238E27FC236}">
                  <a16:creationId xmlns:a16="http://schemas.microsoft.com/office/drawing/2014/main" id="{4F3803D6-15CE-DFEC-CDC4-B3442D62ED5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382482" y="4926565"/>
              <a:ext cx="1377950" cy="147637"/>
            </a:xfrm>
            <a:custGeom>
              <a:avLst/>
              <a:gdLst>
                <a:gd name="G0" fmla="+- 21385 0 0"/>
                <a:gd name="G1" fmla="+- 0 0 0"/>
                <a:gd name="G2" fmla="+- 21600 0 0"/>
                <a:gd name="T0" fmla="*/ 42754 w 42754"/>
                <a:gd name="T1" fmla="*/ 3153 h 21600"/>
                <a:gd name="T2" fmla="*/ 0 w 42754"/>
                <a:gd name="T3" fmla="*/ 3039 h 21600"/>
                <a:gd name="T4" fmla="*/ 21385 w 427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54" h="21600" fill="none" extrusionOk="0">
                  <a:moveTo>
                    <a:pt x="42753" y="3152"/>
                  </a:moveTo>
                  <a:cubicBezTo>
                    <a:pt x="41190" y="13749"/>
                    <a:pt x="32096" y="21599"/>
                    <a:pt x="21385" y="21600"/>
                  </a:cubicBezTo>
                  <a:cubicBezTo>
                    <a:pt x="10629" y="21600"/>
                    <a:pt x="1513" y="13687"/>
                    <a:pt x="-1" y="3039"/>
                  </a:cubicBezTo>
                </a:path>
                <a:path w="42754" h="21600" stroke="0" extrusionOk="0">
                  <a:moveTo>
                    <a:pt x="42753" y="3152"/>
                  </a:moveTo>
                  <a:cubicBezTo>
                    <a:pt x="41190" y="13749"/>
                    <a:pt x="32096" y="21599"/>
                    <a:pt x="21385" y="21600"/>
                  </a:cubicBezTo>
                  <a:cubicBezTo>
                    <a:pt x="10629" y="21600"/>
                    <a:pt x="1513" y="13687"/>
                    <a:pt x="-1" y="3039"/>
                  </a:cubicBezTo>
                  <a:lnTo>
                    <a:pt x="21385" y="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3A7B6385-47BA-3760-1B9A-69E90F757D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98344" y="4472540"/>
              <a:ext cx="1552575" cy="596900"/>
            </a:xfrm>
            <a:custGeom>
              <a:avLst/>
              <a:gdLst>
                <a:gd name="G0" fmla="+- 1420 0 0"/>
                <a:gd name="G1" fmla="+- 21600 0 1420"/>
                <a:gd name="G2" fmla="*/ 1420 1 2"/>
                <a:gd name="G3" fmla="+- 21600 0 G2"/>
                <a:gd name="G4" fmla="+/ 1420 21600 2"/>
                <a:gd name="G5" fmla="+/ G1 0 2"/>
                <a:gd name="G6" fmla="*/ 21600 21600 1420"/>
                <a:gd name="G7" fmla="*/ G6 1 2"/>
                <a:gd name="G8" fmla="+- 21600 0 G7"/>
                <a:gd name="G9" fmla="*/ 21600 1 2"/>
                <a:gd name="G10" fmla="+- 1420 0 G9"/>
                <a:gd name="G11" fmla="?: G10 G8 0"/>
                <a:gd name="G12" fmla="?: G10 G7 21600"/>
                <a:gd name="T0" fmla="*/ 20890 w 21600"/>
                <a:gd name="T1" fmla="*/ 10800 h 21600"/>
                <a:gd name="T2" fmla="*/ 10800 w 21600"/>
                <a:gd name="T3" fmla="*/ 21600 h 21600"/>
                <a:gd name="T4" fmla="*/ 710 w 21600"/>
                <a:gd name="T5" fmla="*/ 10800 h 21600"/>
                <a:gd name="T6" fmla="*/ 10800 w 21600"/>
                <a:gd name="T7" fmla="*/ 0 h 21600"/>
                <a:gd name="T8" fmla="*/ 2510 w 21600"/>
                <a:gd name="T9" fmla="*/ 2510 h 21600"/>
                <a:gd name="T10" fmla="*/ 19090 w 21600"/>
                <a:gd name="T11" fmla="*/ 190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420" y="21600"/>
                  </a:lnTo>
                  <a:lnTo>
                    <a:pt x="201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50607703-76A0-9FD1-1435-5CEFB00076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7869" y="4380465"/>
              <a:ext cx="1524000" cy="206375"/>
            </a:xfrm>
            <a:prstGeom prst="ellipse">
              <a:avLst/>
            </a:prstGeom>
            <a:solidFill>
              <a:srgbClr val="FFCC66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5AF5F225-73B3-BCFF-797D-3B7C1F75B4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3119" y="4926565"/>
              <a:ext cx="1339850" cy="254000"/>
            </a:xfrm>
            <a:prstGeom prst="ellipse">
              <a:avLst/>
            </a:prstGeom>
            <a:solidFill>
              <a:srgbClr val="FFCC66"/>
            </a:solidFill>
            <a:ln w="1905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5366941-FE55-75C6-E052-529FBD4CF4C6}"/>
              </a:ext>
            </a:extLst>
          </p:cNvPr>
          <p:cNvSpPr/>
          <p:nvPr/>
        </p:nvSpPr>
        <p:spPr>
          <a:xfrm>
            <a:off x="977865" y="340398"/>
            <a:ext cx="2776253" cy="696944"/>
          </a:xfrm>
          <a:prstGeom prst="roundRect">
            <a:avLst>
              <a:gd name="adj" fmla="val 45653"/>
            </a:avLst>
          </a:prstGeom>
          <a:solidFill>
            <a:srgbClr val="ED7D31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FC35F237-1E4A-F67D-459E-E3007E764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" y="256531"/>
            <a:ext cx="968999" cy="927670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228464C-2DE1-D28F-DED7-7CF4C5A5A87C}"/>
              </a:ext>
            </a:extLst>
          </p:cNvPr>
          <p:cNvSpPr txBox="1"/>
          <p:nvPr/>
        </p:nvSpPr>
        <p:spPr>
          <a:xfrm>
            <a:off x="1293537" y="480415"/>
            <a:ext cx="196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800000"/>
                </a:solidFill>
                <a:effectLst>
                  <a:glow rad="1143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みそ湯体験</a:t>
            </a:r>
            <a:endParaRPr kumimoji="1" lang="en-US" altLang="ja-JP" sz="2400" b="1" dirty="0">
              <a:solidFill>
                <a:srgbClr val="800000"/>
              </a:solidFill>
              <a:effectLst>
                <a:glow rad="1143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C38A539-E7FB-4F52-C574-45C114229AD2}"/>
              </a:ext>
            </a:extLst>
          </p:cNvPr>
          <p:cNvSpPr txBox="1"/>
          <p:nvPr/>
        </p:nvSpPr>
        <p:spPr>
          <a:xfrm>
            <a:off x="558187" y="497909"/>
            <a:ext cx="93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kumimoji="1" lang="ja-JP" altLang="en-US" spc="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実験</a:t>
            </a:r>
            <a:endParaRPr kumimoji="1" lang="en-US" altLang="ja-JP" spc="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1975DC-35A0-DBF8-3B25-1B709363DB52}"/>
              </a:ext>
            </a:extLst>
          </p:cNvPr>
          <p:cNvSpPr/>
          <p:nvPr/>
        </p:nvSpPr>
        <p:spPr>
          <a:xfrm rot="3149008">
            <a:off x="3386922" y="2021358"/>
            <a:ext cx="87592" cy="142694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04773D-3805-9539-06E0-C68AF240D943}"/>
              </a:ext>
            </a:extLst>
          </p:cNvPr>
          <p:cNvSpPr txBox="1"/>
          <p:nvPr/>
        </p:nvSpPr>
        <p:spPr>
          <a:xfrm>
            <a:off x="2669931" y="2315209"/>
            <a:ext cx="1159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マドラー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0D1346C-D6C7-ACDC-BD46-51615B82ECBC}"/>
              </a:ext>
            </a:extLst>
          </p:cNvPr>
          <p:cNvSpPr txBox="1"/>
          <p:nvPr/>
        </p:nvSpPr>
        <p:spPr>
          <a:xfrm>
            <a:off x="665440" y="2445697"/>
            <a:ext cx="708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みそ湯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2B0FE651-24AB-25F6-93EC-0CCAE33F3E0B}"/>
              </a:ext>
            </a:extLst>
          </p:cNvPr>
          <p:cNvSpPr/>
          <p:nvPr/>
        </p:nvSpPr>
        <p:spPr>
          <a:xfrm>
            <a:off x="235411" y="3580705"/>
            <a:ext cx="3960000" cy="707886"/>
          </a:xfrm>
          <a:prstGeom prst="roundRect">
            <a:avLst>
              <a:gd name="adj" fmla="val 10516"/>
            </a:avLst>
          </a:prstGeom>
          <a:noFill/>
          <a:ln w="28575">
            <a:solidFill>
              <a:srgbClr val="DF76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58832AD4-77B9-B9FD-B1CC-3933B77EF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3" y="3384285"/>
            <a:ext cx="378251" cy="38239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AF3200F-7737-1B77-6957-D386306A4DFE}"/>
              </a:ext>
            </a:extLst>
          </p:cNvPr>
          <p:cNvSpPr txBox="1"/>
          <p:nvPr/>
        </p:nvSpPr>
        <p:spPr>
          <a:xfrm>
            <a:off x="522244" y="3766842"/>
            <a:ext cx="180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塩分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は何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%?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AD5C943-51E2-D72C-4B8A-ABAB84F92B94}"/>
              </a:ext>
            </a:extLst>
          </p:cNvPr>
          <p:cNvSpPr txBox="1"/>
          <p:nvPr/>
        </p:nvSpPr>
        <p:spPr>
          <a:xfrm>
            <a:off x="1730552" y="3695258"/>
            <a:ext cx="272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%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A947CB56-0411-428D-FD2B-6DAE7D63D5AB}"/>
              </a:ext>
            </a:extLst>
          </p:cNvPr>
          <p:cNvSpPr/>
          <p:nvPr/>
        </p:nvSpPr>
        <p:spPr>
          <a:xfrm>
            <a:off x="235411" y="5341053"/>
            <a:ext cx="3960000" cy="1008000"/>
          </a:xfrm>
          <a:prstGeom prst="roundRect">
            <a:avLst>
              <a:gd name="adj" fmla="val 6991"/>
            </a:avLst>
          </a:prstGeom>
          <a:noFill/>
          <a:ln w="28575">
            <a:solidFill>
              <a:srgbClr val="DF76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6A3C644-69A0-BDF1-230A-58F38CB0DCB6}"/>
              </a:ext>
            </a:extLst>
          </p:cNvPr>
          <p:cNvSpPr txBox="1"/>
          <p:nvPr/>
        </p:nvSpPr>
        <p:spPr>
          <a:xfrm>
            <a:off x="510246" y="5445599"/>
            <a:ext cx="2484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一口飲んで</a:t>
            </a:r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味わってみる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C7567DD8-D6DD-6EBB-6358-79FCAD698FF1}"/>
              </a:ext>
            </a:extLst>
          </p:cNvPr>
          <p:cNvSpPr txBox="1"/>
          <p:nvPr/>
        </p:nvSpPr>
        <p:spPr>
          <a:xfrm>
            <a:off x="531354" y="5976508"/>
            <a:ext cx="413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 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      　                 　）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ECFF0897-3B55-27C0-FEA0-4E1B477D0716}"/>
              </a:ext>
            </a:extLst>
          </p:cNvPr>
          <p:cNvSpPr/>
          <p:nvPr/>
        </p:nvSpPr>
        <p:spPr>
          <a:xfrm>
            <a:off x="5009875" y="2760825"/>
            <a:ext cx="3960000" cy="2420404"/>
          </a:xfrm>
          <a:prstGeom prst="roundRect">
            <a:avLst>
              <a:gd name="adj" fmla="val 3023"/>
            </a:avLst>
          </a:prstGeom>
          <a:noFill/>
          <a:ln w="28575">
            <a:solidFill>
              <a:srgbClr val="DF76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0E47DE6-A5A2-5B62-6E9E-D77CC5E258D8}"/>
              </a:ext>
            </a:extLst>
          </p:cNvPr>
          <p:cNvSpPr txBox="1"/>
          <p:nvPr/>
        </p:nvSpPr>
        <p:spPr>
          <a:xfrm>
            <a:off x="5208453" y="2893127"/>
            <a:ext cx="379044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トッピング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を入れてみる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★どれをトッピングする？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1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１つ〇をつけてね。</a:t>
            </a:r>
            <a:endParaRPr kumimoji="1" lang="en-US" altLang="ja-JP" sz="11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青じそ　　　　しょうが　　　 　ゆず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バジル　　　　　みょうが　　　　ごま油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051CD4A-96C8-168E-46DF-E2A5EA73A818}"/>
              </a:ext>
            </a:extLst>
          </p:cNvPr>
          <p:cNvSpPr txBox="1"/>
          <p:nvPr/>
        </p:nvSpPr>
        <p:spPr>
          <a:xfrm>
            <a:off x="5019178" y="4685384"/>
            <a:ext cx="4229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                           　）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89B7842F-09F2-BBD9-5A94-9FABF82B4CDA}"/>
              </a:ext>
            </a:extLst>
          </p:cNvPr>
          <p:cNvSpPr/>
          <p:nvPr/>
        </p:nvSpPr>
        <p:spPr>
          <a:xfrm>
            <a:off x="4991427" y="237396"/>
            <a:ext cx="3960000" cy="1008000"/>
          </a:xfrm>
          <a:prstGeom prst="roundRect">
            <a:avLst>
              <a:gd name="adj" fmla="val 6991"/>
            </a:avLst>
          </a:prstGeom>
          <a:noFill/>
          <a:ln w="28575">
            <a:solidFill>
              <a:srgbClr val="DF76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D05BA5F-427C-9C21-885E-8D7F24CA3037}"/>
              </a:ext>
            </a:extLst>
          </p:cNvPr>
          <p:cNvSpPr txBox="1"/>
          <p:nvPr/>
        </p:nvSpPr>
        <p:spPr>
          <a:xfrm>
            <a:off x="5260995" y="312336"/>
            <a:ext cx="230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かつお節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を入れてみる 　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F34226E-D88E-E00B-E2A4-56D541CE8D0D}"/>
              </a:ext>
            </a:extLst>
          </p:cNvPr>
          <p:cNvSpPr txBox="1"/>
          <p:nvPr/>
        </p:nvSpPr>
        <p:spPr>
          <a:xfrm>
            <a:off x="5019178" y="902653"/>
            <a:ext cx="4046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 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      　                 　）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E26C46A1-8D03-8EAB-0554-990D9C4DCED1}"/>
              </a:ext>
            </a:extLst>
          </p:cNvPr>
          <p:cNvSpPr/>
          <p:nvPr/>
        </p:nvSpPr>
        <p:spPr>
          <a:xfrm>
            <a:off x="5009875" y="1460395"/>
            <a:ext cx="3960000" cy="1008000"/>
          </a:xfrm>
          <a:prstGeom prst="roundRect">
            <a:avLst>
              <a:gd name="adj" fmla="val 6991"/>
            </a:avLst>
          </a:prstGeom>
          <a:noFill/>
          <a:ln w="28575">
            <a:solidFill>
              <a:srgbClr val="DF76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63D2419-771E-A766-374C-050743D9E87A}"/>
              </a:ext>
            </a:extLst>
          </p:cNvPr>
          <p:cNvSpPr txBox="1"/>
          <p:nvPr/>
        </p:nvSpPr>
        <p:spPr>
          <a:xfrm>
            <a:off x="5198599" y="1633358"/>
            <a:ext cx="4035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うま味調味料「</a:t>
            </a:r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味の素</a:t>
            </a:r>
            <a:r>
              <a:rPr kumimoji="1" lang="en-US" altLang="ja-JP" sz="7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®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」を入れてみる　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7D59E50-8CCD-FDEC-33A1-2C802EA213DC}"/>
              </a:ext>
            </a:extLst>
          </p:cNvPr>
          <p:cNvSpPr txBox="1"/>
          <p:nvPr/>
        </p:nvSpPr>
        <p:spPr>
          <a:xfrm>
            <a:off x="5019178" y="2053904"/>
            <a:ext cx="442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                        　）</a:t>
            </a: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F4653C07-B7D1-C3A3-9296-EBC32FEA1E08}"/>
              </a:ext>
            </a:extLst>
          </p:cNvPr>
          <p:cNvSpPr/>
          <p:nvPr/>
        </p:nvSpPr>
        <p:spPr>
          <a:xfrm>
            <a:off x="5009875" y="5341053"/>
            <a:ext cx="3960000" cy="1008000"/>
          </a:xfrm>
          <a:prstGeom prst="roundRect">
            <a:avLst>
              <a:gd name="adj" fmla="val 6991"/>
            </a:avLst>
          </a:prstGeom>
          <a:noFill/>
          <a:ln w="28575">
            <a:solidFill>
              <a:srgbClr val="DF76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66415B-54E6-D7ED-656C-62FC69C9931C}"/>
              </a:ext>
            </a:extLst>
          </p:cNvPr>
          <p:cNvSpPr txBox="1"/>
          <p:nvPr/>
        </p:nvSpPr>
        <p:spPr>
          <a:xfrm>
            <a:off x="5296397" y="5445599"/>
            <a:ext cx="4035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②～⑤まで入れた後の</a:t>
            </a:r>
            <a:r>
              <a:rPr kumimoji="1" lang="ja-JP" altLang="en-US" sz="1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塩分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は何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%?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B56620D-C5BB-D875-B148-53ECBF5D6A58}"/>
              </a:ext>
            </a:extLst>
          </p:cNvPr>
          <p:cNvSpPr txBox="1"/>
          <p:nvPr/>
        </p:nvSpPr>
        <p:spPr>
          <a:xfrm>
            <a:off x="6677035" y="5914952"/>
            <a:ext cx="272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%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1" name="タイトル 1">
            <a:extLst>
              <a:ext uri="{FF2B5EF4-FFF2-40B4-BE49-F238E27FC236}">
                <a16:creationId xmlns:a16="http://schemas.microsoft.com/office/drawing/2014/main" id="{A2BB4037-BEC1-4E4D-04C5-DC78700821DA}"/>
              </a:ext>
            </a:extLst>
          </p:cNvPr>
          <p:cNvSpPr txBox="1">
            <a:spLocks/>
          </p:cNvSpPr>
          <p:nvPr/>
        </p:nvSpPr>
        <p:spPr>
          <a:xfrm>
            <a:off x="8678252" y="6534607"/>
            <a:ext cx="136256" cy="1938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89881248-CD78-D82B-42B9-5F5FB0B15920}"/>
              </a:ext>
            </a:extLst>
          </p:cNvPr>
          <p:cNvSpPr/>
          <p:nvPr/>
        </p:nvSpPr>
        <p:spPr>
          <a:xfrm>
            <a:off x="9564381" y="2339245"/>
            <a:ext cx="2090646" cy="859139"/>
          </a:xfrm>
          <a:prstGeom prst="wedgeRectCallout">
            <a:avLst>
              <a:gd name="adj1" fmla="val -64849"/>
              <a:gd name="adj2" fmla="val 5749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トッピング素材は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地域の特性に合わせて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変更してください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188B92-D6D7-5B0B-87E5-700CBA1C1DED}"/>
              </a:ext>
            </a:extLst>
          </p:cNvPr>
          <p:cNvSpPr txBox="1"/>
          <p:nvPr/>
        </p:nvSpPr>
        <p:spPr>
          <a:xfrm>
            <a:off x="560589" y="3663214"/>
            <a:ext cx="18007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えんぶん　　　　</a:t>
            </a:r>
            <a:r>
              <a:rPr kumimoji="1"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2863A1-8938-5B4B-DB06-ECEEE04F276F}"/>
              </a:ext>
            </a:extLst>
          </p:cNvPr>
          <p:cNvSpPr txBox="1"/>
          <p:nvPr/>
        </p:nvSpPr>
        <p:spPr>
          <a:xfrm>
            <a:off x="503838" y="5358779"/>
            <a:ext cx="18007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ひとくち　 の　　　　　　　　 </a:t>
            </a:r>
            <a:r>
              <a:rPr kumimoji="1" lang="ja-JP" altLang="en-US" sz="7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あじ</a:t>
            </a:r>
            <a:endParaRPr kumimoji="1" lang="ja-JP" altLang="en-US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A92E35A-7FCC-8E85-2CD2-C90538F81F21}"/>
              </a:ext>
            </a:extLst>
          </p:cNvPr>
          <p:cNvSpPr txBox="1"/>
          <p:nvPr/>
        </p:nvSpPr>
        <p:spPr>
          <a:xfrm>
            <a:off x="5896015" y="240063"/>
            <a:ext cx="18007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ぶし</a:t>
            </a:r>
            <a:endParaRPr kumimoji="1" lang="ja-JP" altLang="en-US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A896E4D3-2270-44CE-AC2F-3A91AF8DC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3" y="5271174"/>
            <a:ext cx="378251" cy="38239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AAA38EAD-A242-0502-1B50-B8812B5AE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549" y="126083"/>
            <a:ext cx="378251" cy="38239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F00D1C8-0919-1B1F-7A0D-FF49E4BA16C8}"/>
              </a:ext>
            </a:extLst>
          </p:cNvPr>
          <p:cNvSpPr txBox="1"/>
          <p:nvPr/>
        </p:nvSpPr>
        <p:spPr>
          <a:xfrm>
            <a:off x="706017" y="377407"/>
            <a:ext cx="9318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kumimoji="1" lang="ja-JP" altLang="en-US" sz="800" spc="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じっけん</a:t>
            </a:r>
            <a:endParaRPr kumimoji="1" lang="en-US" altLang="ja-JP" sz="800" spc="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97D7276-7030-69A9-5D54-C05802918A46}"/>
              </a:ext>
            </a:extLst>
          </p:cNvPr>
          <p:cNvSpPr txBox="1"/>
          <p:nvPr/>
        </p:nvSpPr>
        <p:spPr>
          <a:xfrm>
            <a:off x="2167176" y="383377"/>
            <a:ext cx="11052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accent4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　　　たい　けん　　　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4A06DEA-FD4D-7427-8515-F8ED2741D63F}"/>
              </a:ext>
            </a:extLst>
          </p:cNvPr>
          <p:cNvSpPr txBox="1"/>
          <p:nvPr/>
        </p:nvSpPr>
        <p:spPr>
          <a:xfrm>
            <a:off x="1055994" y="2352528"/>
            <a:ext cx="544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　　　</a:t>
            </a:r>
            <a:endParaRPr kumimoji="1"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1C1B60C-9465-F57C-C90D-FBFB34B92636}"/>
              </a:ext>
            </a:extLst>
          </p:cNvPr>
          <p:cNvSpPr txBox="1"/>
          <p:nvPr/>
        </p:nvSpPr>
        <p:spPr>
          <a:xfrm>
            <a:off x="5639311" y="1541294"/>
            <a:ext cx="28131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　ちょうみりょう　  </a:t>
            </a:r>
            <a:r>
              <a:rPr kumimoji="1" lang="ja-JP" altLang="en-US" sz="7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あじ 　　　もと　　　　　     </a:t>
            </a:r>
            <a:r>
              <a:rPr kumimoji="1"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C02D5BB-88EB-7685-DD68-673C7A1BD2FC}"/>
              </a:ext>
            </a:extLst>
          </p:cNvPr>
          <p:cNvSpPr txBox="1"/>
          <p:nvPr/>
        </p:nvSpPr>
        <p:spPr>
          <a:xfrm>
            <a:off x="6386442" y="2807591"/>
            <a:ext cx="9791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885E954-A993-9572-D0B3-9E2D98CC5435}"/>
              </a:ext>
            </a:extLst>
          </p:cNvPr>
          <p:cNvSpPr txBox="1"/>
          <p:nvPr/>
        </p:nvSpPr>
        <p:spPr>
          <a:xfrm>
            <a:off x="5453235" y="3637647"/>
            <a:ext cx="9791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あお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FF869F9-0C83-7013-CE2A-AFC5A08CDAEE}"/>
              </a:ext>
            </a:extLst>
          </p:cNvPr>
          <p:cNvSpPr txBox="1"/>
          <p:nvPr/>
        </p:nvSpPr>
        <p:spPr>
          <a:xfrm>
            <a:off x="8019752" y="3997683"/>
            <a:ext cx="9791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あぶら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64D2DF2-ECBC-79B6-0546-8344D146AA1F}"/>
              </a:ext>
            </a:extLst>
          </p:cNvPr>
          <p:cNvSpPr txBox="1"/>
          <p:nvPr/>
        </p:nvSpPr>
        <p:spPr>
          <a:xfrm>
            <a:off x="7345979" y="5358779"/>
            <a:ext cx="18007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えん ぶん　   　</a:t>
            </a:r>
            <a:r>
              <a:rPr kumimoji="1"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1F6A9C0-C343-13C1-1C31-D493FE399C96}"/>
              </a:ext>
            </a:extLst>
          </p:cNvPr>
          <p:cNvSpPr txBox="1"/>
          <p:nvPr/>
        </p:nvSpPr>
        <p:spPr>
          <a:xfrm>
            <a:off x="6932376" y="5358779"/>
            <a:ext cx="4402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あと</a:t>
            </a:r>
          </a:p>
        </p:txBody>
      </p:sp>
      <p:sp>
        <p:nvSpPr>
          <p:cNvPr id="66" name="AutoShape 6">
            <a:extLst>
              <a:ext uri="{FF2B5EF4-FFF2-40B4-BE49-F238E27FC236}">
                <a16:creationId xmlns:a16="http://schemas.microsoft.com/office/drawing/2014/main" id="{2B9CBBA6-83C5-27A1-0883-6A06B8A1B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900" y="1315722"/>
            <a:ext cx="378251" cy="38239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2" name="AutoShape 6">
            <a:extLst>
              <a:ext uri="{FF2B5EF4-FFF2-40B4-BE49-F238E27FC236}">
                <a16:creationId xmlns:a16="http://schemas.microsoft.com/office/drawing/2014/main" id="{6FAAC0C7-B332-7EE1-071A-0DB863AE8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920" y="5271174"/>
            <a:ext cx="378251" cy="38239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597BFCF2-9AA2-3162-DECA-F67B7D5DB396}"/>
              </a:ext>
            </a:extLst>
          </p:cNvPr>
          <p:cNvSpPr txBox="1"/>
          <p:nvPr/>
        </p:nvSpPr>
        <p:spPr>
          <a:xfrm>
            <a:off x="6347221" y="5358779"/>
            <a:ext cx="4402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endParaRPr kumimoji="1"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D6B93B77-C693-779B-9EA3-6A7B44776933}"/>
              </a:ext>
            </a:extLst>
          </p:cNvPr>
          <p:cNvGrpSpPr/>
          <p:nvPr/>
        </p:nvGrpSpPr>
        <p:grpSpPr>
          <a:xfrm>
            <a:off x="693956" y="5740432"/>
            <a:ext cx="1268970" cy="356014"/>
            <a:chOff x="693956" y="5740432"/>
            <a:chExt cx="1268970" cy="356014"/>
          </a:xfrm>
        </p:grpSpPr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333347F6-2DEF-BD0A-7670-557FFCBDC73F}"/>
                </a:ext>
              </a:extLst>
            </p:cNvPr>
            <p:cNvSpPr txBox="1"/>
            <p:nvPr/>
          </p:nvSpPr>
          <p:spPr>
            <a:xfrm>
              <a:off x="1293377" y="5740432"/>
              <a:ext cx="6695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あじ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89ED2D17-F701-002D-0740-4B6215E4BA99}"/>
                </a:ext>
              </a:extLst>
            </p:cNvPr>
            <p:cNvSpPr txBox="1"/>
            <p:nvPr/>
          </p:nvSpPr>
          <p:spPr>
            <a:xfrm>
              <a:off x="693956" y="5819447"/>
              <a:ext cx="1204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→どんな味</a:t>
              </a:r>
              <a:r>
                <a:rPr kumimoji="1" lang="en-US" altLang="ja-JP" sz="1200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?</a:t>
              </a:r>
              <a:endParaRPr kumimoji="1" lang="ja-JP" altLang="en-US" sz="12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92E07242-5858-B2B1-6A8F-5F668FC10004}"/>
              </a:ext>
            </a:extLst>
          </p:cNvPr>
          <p:cNvGrpSpPr/>
          <p:nvPr/>
        </p:nvGrpSpPr>
        <p:grpSpPr>
          <a:xfrm>
            <a:off x="5449972" y="623459"/>
            <a:ext cx="1268970" cy="355208"/>
            <a:chOff x="3435202" y="4893249"/>
            <a:chExt cx="1268970" cy="355208"/>
          </a:xfrm>
        </p:grpSpPr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E17E61B8-09EE-B5CB-7810-B432F8CA7160}"/>
                </a:ext>
              </a:extLst>
            </p:cNvPr>
            <p:cNvSpPr txBox="1"/>
            <p:nvPr/>
          </p:nvSpPr>
          <p:spPr>
            <a:xfrm>
              <a:off x="4034623" y="4893249"/>
              <a:ext cx="6695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あじ</a:t>
              </a: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1FC27B3F-BF02-2268-4842-15F058580DB6}"/>
                </a:ext>
              </a:extLst>
            </p:cNvPr>
            <p:cNvSpPr txBox="1"/>
            <p:nvPr/>
          </p:nvSpPr>
          <p:spPr>
            <a:xfrm>
              <a:off x="3435202" y="4971458"/>
              <a:ext cx="1204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→どんな味</a:t>
              </a:r>
              <a:r>
                <a:rPr kumimoji="1" lang="en-US" altLang="ja-JP" sz="1200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?</a:t>
              </a:r>
              <a:endParaRPr kumimoji="1" lang="ja-JP" altLang="en-US" sz="12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592E156-3240-8E19-5060-1F22CA51A8D6}"/>
              </a:ext>
            </a:extLst>
          </p:cNvPr>
          <p:cNvGrpSpPr/>
          <p:nvPr/>
        </p:nvGrpSpPr>
        <p:grpSpPr>
          <a:xfrm>
            <a:off x="5472957" y="1896752"/>
            <a:ext cx="1268970" cy="355208"/>
            <a:chOff x="3435202" y="4893249"/>
            <a:chExt cx="1268970" cy="355208"/>
          </a:xfrm>
        </p:grpSpPr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D1849EBF-A513-88C0-3CD2-A8859612D030}"/>
                </a:ext>
              </a:extLst>
            </p:cNvPr>
            <p:cNvSpPr txBox="1"/>
            <p:nvPr/>
          </p:nvSpPr>
          <p:spPr>
            <a:xfrm>
              <a:off x="4034623" y="4893249"/>
              <a:ext cx="6695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あじ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08A4106F-4EC0-D588-EE17-63E7B479C1AE}"/>
                </a:ext>
              </a:extLst>
            </p:cNvPr>
            <p:cNvSpPr txBox="1"/>
            <p:nvPr/>
          </p:nvSpPr>
          <p:spPr>
            <a:xfrm>
              <a:off x="3435202" y="4971458"/>
              <a:ext cx="1204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→どんな味</a:t>
              </a:r>
              <a:r>
                <a:rPr kumimoji="1" lang="en-US" altLang="ja-JP" sz="1200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?</a:t>
              </a:r>
              <a:endParaRPr kumimoji="1" lang="ja-JP" altLang="en-US" sz="12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12D62C51-AC50-96F5-6A38-2121E68A6CFC}"/>
              </a:ext>
            </a:extLst>
          </p:cNvPr>
          <p:cNvGrpSpPr/>
          <p:nvPr/>
        </p:nvGrpSpPr>
        <p:grpSpPr>
          <a:xfrm>
            <a:off x="5455686" y="4406378"/>
            <a:ext cx="1268970" cy="355208"/>
            <a:chOff x="3435202" y="4893249"/>
            <a:chExt cx="1268970" cy="355208"/>
          </a:xfrm>
        </p:grpSpPr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DF8929A3-15A5-F87B-D1C1-D9A28AD02230}"/>
                </a:ext>
              </a:extLst>
            </p:cNvPr>
            <p:cNvSpPr txBox="1"/>
            <p:nvPr/>
          </p:nvSpPr>
          <p:spPr>
            <a:xfrm>
              <a:off x="4034623" y="4893249"/>
              <a:ext cx="6695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あじ</a:t>
              </a:r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D7C35450-709E-5EC9-7ECA-A603D5A9DB8A}"/>
                </a:ext>
              </a:extLst>
            </p:cNvPr>
            <p:cNvSpPr txBox="1"/>
            <p:nvPr/>
          </p:nvSpPr>
          <p:spPr>
            <a:xfrm>
              <a:off x="3435202" y="4971458"/>
              <a:ext cx="1204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→どんな味</a:t>
              </a:r>
              <a:r>
                <a:rPr kumimoji="1" lang="en-US" altLang="ja-JP" sz="1200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?</a:t>
              </a:r>
              <a:endParaRPr kumimoji="1" lang="ja-JP" altLang="en-US" sz="12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3" name="AutoShape 6">
            <a:extLst>
              <a:ext uri="{FF2B5EF4-FFF2-40B4-BE49-F238E27FC236}">
                <a16:creationId xmlns:a16="http://schemas.microsoft.com/office/drawing/2014/main" id="{401543C3-2556-7A34-B53D-36A2D7AE2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051" y="2588003"/>
            <a:ext cx="378251" cy="38239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83C6CC13-C600-0F8E-3142-BFCBFE9763F3}"/>
              </a:ext>
            </a:extLst>
          </p:cNvPr>
          <p:cNvSpPr txBox="1">
            <a:spLocks/>
          </p:cNvSpPr>
          <p:nvPr/>
        </p:nvSpPr>
        <p:spPr>
          <a:xfrm>
            <a:off x="191777" y="6457814"/>
            <a:ext cx="360000" cy="27265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91B9B41E-5085-5568-AA73-63132BB19DBA}"/>
              </a:ext>
            </a:extLst>
          </p:cNvPr>
          <p:cNvSpPr txBox="1">
            <a:spLocks/>
          </p:cNvSpPr>
          <p:nvPr/>
        </p:nvSpPr>
        <p:spPr>
          <a:xfrm>
            <a:off x="8665581" y="6457814"/>
            <a:ext cx="360000" cy="27265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endParaRPr lang="ja-JP" altLang="en-US" sz="1400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D8FA3EA3-E6CD-7DFD-06BE-62803E0225A3}"/>
              </a:ext>
            </a:extLst>
          </p:cNvPr>
          <p:cNvGrpSpPr/>
          <p:nvPr/>
        </p:nvGrpSpPr>
        <p:grpSpPr>
          <a:xfrm>
            <a:off x="795043" y="4359692"/>
            <a:ext cx="3673899" cy="337619"/>
            <a:chOff x="625833" y="4315480"/>
            <a:chExt cx="3673899" cy="337619"/>
          </a:xfrm>
        </p:grpSpPr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2D9B3AB4-DFE2-E249-01CC-E9295180C8EF}"/>
                </a:ext>
              </a:extLst>
            </p:cNvPr>
            <p:cNvSpPr txBox="1"/>
            <p:nvPr/>
          </p:nvSpPr>
          <p:spPr>
            <a:xfrm>
              <a:off x="625833" y="4391489"/>
              <a:ext cx="36738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%(</a:t>
              </a:r>
              <a:r>
                <a:rPr kumimoji="1" lang="ja-JP" altLang="en-US" sz="1100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パーセント）は、塩の濃さを表しています</a:t>
              </a:r>
              <a:endParaRPr kumimoji="1" lang="en-US" altLang="ja-JP" sz="11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192FB63D-6B27-B78D-D5B2-6A3F6F7D29C1}"/>
                </a:ext>
              </a:extLst>
            </p:cNvPr>
            <p:cNvSpPr txBox="1"/>
            <p:nvPr/>
          </p:nvSpPr>
          <p:spPr>
            <a:xfrm>
              <a:off x="1784984" y="4315480"/>
              <a:ext cx="143469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>
                  <a:solidFill>
                    <a:schemeClr val="accent6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しお　　　こ</a:t>
              </a:r>
              <a:endParaRPr kumimoji="1" lang="en-US" altLang="ja-JP" sz="6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9EE3B38B-099F-2B59-D070-EE57EDFC7BE0}"/>
              </a:ext>
            </a:extLst>
          </p:cNvPr>
          <p:cNvSpPr txBox="1"/>
          <p:nvPr/>
        </p:nvSpPr>
        <p:spPr>
          <a:xfrm>
            <a:off x="184030" y="4628008"/>
            <a:ext cx="666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うすい</a:t>
            </a:r>
            <a:endParaRPr kumimoji="1" lang="en-US" altLang="ja-JP" sz="1050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91B5853-D4F7-E30A-AAAA-281126F3EF6B}"/>
              </a:ext>
            </a:extLst>
          </p:cNvPr>
          <p:cNvSpPr txBox="1"/>
          <p:nvPr/>
        </p:nvSpPr>
        <p:spPr>
          <a:xfrm>
            <a:off x="3743870" y="4643770"/>
            <a:ext cx="7042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こい</a:t>
            </a:r>
            <a:endParaRPr kumimoji="1" lang="en-US" altLang="ja-JP" sz="1050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4" name="Picture 2" descr="虫眼鏡のイラスト">
            <a:extLst>
              <a:ext uri="{FF2B5EF4-FFF2-40B4-BE49-F238E27FC236}">
                <a16:creationId xmlns:a16="http://schemas.microsoft.com/office/drawing/2014/main" id="{C83DC4C4-EB53-70FA-1F76-BA474E77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5656">
            <a:off x="645405" y="4448796"/>
            <a:ext cx="169492" cy="2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7B27F3D-3184-8BC8-0FD6-42D90114FB93}"/>
              </a:ext>
            </a:extLst>
          </p:cNvPr>
          <p:cNvGrpSpPr/>
          <p:nvPr/>
        </p:nvGrpSpPr>
        <p:grpSpPr>
          <a:xfrm>
            <a:off x="670000" y="4906832"/>
            <a:ext cx="3124673" cy="261624"/>
            <a:chOff x="873011" y="4888994"/>
            <a:chExt cx="3124673" cy="261624"/>
          </a:xfrm>
        </p:grpSpPr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56F15DB0-8198-D755-7111-B091A205A7EC}"/>
                </a:ext>
              </a:extLst>
            </p:cNvPr>
            <p:cNvSpPr txBox="1"/>
            <p:nvPr/>
          </p:nvSpPr>
          <p:spPr>
            <a:xfrm>
              <a:off x="873011" y="4889000"/>
              <a:ext cx="6044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0.4</a:t>
              </a:r>
              <a:r>
                <a:rPr kumimoji="1"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%</a:t>
              </a:r>
              <a:endPara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0722304A-5F47-E539-5275-BD8D4B7D1F4C}"/>
                </a:ext>
              </a:extLst>
            </p:cNvPr>
            <p:cNvSpPr txBox="1"/>
            <p:nvPr/>
          </p:nvSpPr>
          <p:spPr>
            <a:xfrm>
              <a:off x="1293046" y="4888994"/>
              <a:ext cx="6044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0.5</a:t>
              </a:r>
              <a:r>
                <a:rPr kumimoji="1"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%</a:t>
              </a:r>
              <a:endPara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F216BD0E-064F-57E3-6F61-E848ED96C8DD}"/>
                </a:ext>
              </a:extLst>
            </p:cNvPr>
            <p:cNvSpPr txBox="1"/>
            <p:nvPr/>
          </p:nvSpPr>
          <p:spPr>
            <a:xfrm>
              <a:off x="1713081" y="4889008"/>
              <a:ext cx="6044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0.6</a:t>
              </a:r>
              <a:r>
                <a:rPr kumimoji="1"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%</a:t>
              </a:r>
              <a:endPara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A694D2EF-E153-4956-8B6A-547C0696327C}"/>
                </a:ext>
              </a:extLst>
            </p:cNvPr>
            <p:cNvSpPr txBox="1"/>
            <p:nvPr/>
          </p:nvSpPr>
          <p:spPr>
            <a:xfrm>
              <a:off x="2133116" y="4889008"/>
              <a:ext cx="6044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0.7</a:t>
              </a:r>
              <a:r>
                <a:rPr kumimoji="1"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%</a:t>
              </a:r>
              <a:endPara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C41A97AC-99E1-3D19-57F2-B6285990BF11}"/>
                </a:ext>
              </a:extLst>
            </p:cNvPr>
            <p:cNvSpPr txBox="1"/>
            <p:nvPr/>
          </p:nvSpPr>
          <p:spPr>
            <a:xfrm>
              <a:off x="2553151" y="4889000"/>
              <a:ext cx="6044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0.8</a:t>
              </a:r>
              <a:r>
                <a:rPr kumimoji="1"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%</a:t>
              </a:r>
              <a:endPara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8E17C10D-4BC9-417E-0355-C4ED5B97396F}"/>
                </a:ext>
              </a:extLst>
            </p:cNvPr>
            <p:cNvSpPr txBox="1"/>
            <p:nvPr/>
          </p:nvSpPr>
          <p:spPr>
            <a:xfrm>
              <a:off x="2973186" y="4889000"/>
              <a:ext cx="6044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0.9</a:t>
              </a:r>
              <a:r>
                <a:rPr kumimoji="1"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%</a:t>
              </a:r>
              <a:endPara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24483D0A-311F-7484-F886-4B4ED7BB5CFC}"/>
                </a:ext>
              </a:extLst>
            </p:cNvPr>
            <p:cNvSpPr txBox="1"/>
            <p:nvPr/>
          </p:nvSpPr>
          <p:spPr>
            <a:xfrm>
              <a:off x="3393222" y="4888994"/>
              <a:ext cx="6044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1.0</a:t>
              </a:r>
              <a:r>
                <a:rPr kumimoji="1"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%</a:t>
              </a:r>
              <a:endPara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057" name="図 1056">
            <a:extLst>
              <a:ext uri="{FF2B5EF4-FFF2-40B4-BE49-F238E27FC236}">
                <a16:creationId xmlns:a16="http://schemas.microsoft.com/office/drawing/2014/main" id="{3225C6A1-4A1F-79CA-57CC-64B9D2D6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40" y="4700953"/>
            <a:ext cx="3212870" cy="32065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932F58-C0C7-B27A-CAB8-0567CF7A4078}"/>
              </a:ext>
            </a:extLst>
          </p:cNvPr>
          <p:cNvSpPr txBox="1"/>
          <p:nvPr/>
        </p:nvSpPr>
        <p:spPr>
          <a:xfrm>
            <a:off x="522244" y="1238763"/>
            <a:ext cx="3689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ねらい：塩を減らしてもおいしく</a:t>
            </a:r>
            <a:endParaRPr kumimoji="1" lang="en-US" altLang="ja-JP" sz="1600" b="1" dirty="0">
              <a:solidFill>
                <a:schemeClr val="accent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800" b="1" dirty="0">
              <a:solidFill>
                <a:schemeClr val="accent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6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</a:t>
            </a:r>
            <a:r>
              <a: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食べられる工夫をしてみる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AB5AFA-9E88-7A21-426F-CB643B6A08F0}"/>
              </a:ext>
            </a:extLst>
          </p:cNvPr>
          <p:cNvSpPr txBox="1"/>
          <p:nvPr/>
        </p:nvSpPr>
        <p:spPr>
          <a:xfrm>
            <a:off x="1242960" y="1136605"/>
            <a:ext cx="1246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しお　　 　へ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C33AFD-774B-E8D7-73AA-34439B6DDD21}"/>
              </a:ext>
            </a:extLst>
          </p:cNvPr>
          <p:cNvSpPr txBox="1"/>
          <p:nvPr/>
        </p:nvSpPr>
        <p:spPr>
          <a:xfrm>
            <a:off x="1263183" y="1522415"/>
            <a:ext cx="22160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　　　　　　　　　　　　　く ふ う</a:t>
            </a:r>
            <a:endParaRPr kumimoji="1" lang="en-US" altLang="ja-JP" sz="800" b="1" dirty="0">
              <a:solidFill>
                <a:schemeClr val="accent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72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2DBDE4-6531-B086-35AC-FD27D39D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8" y="222226"/>
            <a:ext cx="8772904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4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2771B2-FE46-C818-E52B-24589BBAF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0"/>
            <a:ext cx="9144000" cy="68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5ADB1B-31D2-1830-FB38-B3DFA5FCD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167357"/>
            <a:ext cx="9120406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5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9191</TotalTime>
  <Words>370</Words>
  <Application>Microsoft Office PowerPoint</Application>
  <PresentationFormat>画面に合わせる (4:3)</PresentationFormat>
  <Paragraphs>104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BIZ UDPゴシック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Yoko Ogiwara</dc:creator>
  <cp:lastModifiedBy>Mika Konishi</cp:lastModifiedBy>
  <cp:revision>444</cp:revision>
  <cp:lastPrinted>2022-05-19T00:52:02Z</cp:lastPrinted>
  <dcterms:created xsi:type="dcterms:W3CDTF">2022-01-17T00:46:59Z</dcterms:created>
  <dcterms:modified xsi:type="dcterms:W3CDTF">2024-10-11T00:48:55Z</dcterms:modified>
</cp:coreProperties>
</file>