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66" r:id="rId1"/>
  </p:sldMasterIdLst>
  <p:notesMasterIdLst>
    <p:notesMasterId r:id="rId7"/>
  </p:notesMasterIdLst>
  <p:sldIdLst>
    <p:sldId id="761" r:id="rId2"/>
    <p:sldId id="2146846851" r:id="rId3"/>
    <p:sldId id="2146846802" r:id="rId4"/>
    <p:sldId id="2146846844" r:id="rId5"/>
    <p:sldId id="2146846866" r:id="rId6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ko Ogiwara" initials="YO" lastIdx="1" clrIdx="0">
    <p:extLst>
      <p:ext uri="{19B8F6BF-5375-455C-9EA6-DF929625EA0E}">
        <p15:presenceInfo xmlns:p15="http://schemas.microsoft.com/office/powerpoint/2012/main" userId="S::yoko_ogiwara@ajinomoto.com::15fbe251-2596-413a-a2d4-ef4d9c900c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BFBFBF"/>
    <a:srgbClr val="FFFCF3"/>
    <a:srgbClr val="D9D9D9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40" autoAdjust="0"/>
    <p:restoredTop sz="76471" autoAdjust="0"/>
  </p:normalViewPr>
  <p:slideViewPr>
    <p:cSldViewPr snapToGrid="0">
      <p:cViewPr varScale="1">
        <p:scale>
          <a:sx n="87" d="100"/>
          <a:sy n="87" d="100"/>
        </p:scale>
        <p:origin x="277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-9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121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0AEB0-69E1-4D86-ABCD-FB1B6302F0BE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EFB96-7983-4DBC-8C6F-F5353C3D3B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609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CE818D-88FC-4CB2-9EFB-D2EDA8213276}" type="slidenum">
              <a:rPr lang="ja-JP" altLang="en-US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4224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46150" y="746125"/>
            <a:ext cx="4973638" cy="3730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体験マット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１人の体験に必要な器具を表示しています。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スライドにて掲示や、１人づつに配布するマットとして　ご使用ください。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①みそ湯：みそ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ｇをお湯１Ｌで溶いたもの（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人目安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㎖）　　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②カップ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③水＋小さじ（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㎖）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④大さじ（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㎖）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⑤</a:t>
            </a:r>
            <a:r>
              <a:rPr kumimoji="1" lang="ja-JP" altLang="en-US" sz="105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うま味調味料（「味の素</a:t>
            </a:r>
            <a:r>
              <a:rPr kumimoji="1" lang="en-US" altLang="ja-JP" sz="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®</a:t>
            </a:r>
            <a:r>
              <a:rPr kumimoji="1" lang="ja-JP" altLang="en-US" sz="105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」など）　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E818D-88FC-4CB2-9EFB-D2EDA8213276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8211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2338" y="746125"/>
            <a:ext cx="4970462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E818D-88FC-4CB2-9EFB-D2EDA8213276}" type="slidenum">
              <a:rPr lang="ja-JP" altLang="en-US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7127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5225" cy="3730625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186" y="4684630"/>
            <a:ext cx="5805630" cy="4474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36" tIns="45820" rIns="91636" bIns="45820"/>
          <a:lstStyle/>
          <a:p>
            <a:pPr eaLnBrk="1" hangingPunct="1">
              <a:lnSpc>
                <a:spcPct val="90000"/>
              </a:lnSpc>
            </a:pPr>
            <a:endParaRPr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61444" name="ヘッダー プレースホルダー 2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17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1pPr>
            <a:lvl2pPr marL="745476" indent="-286722" defTabSz="915917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2pPr>
            <a:lvl3pPr marL="1146886" indent="-229377" defTabSz="915917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3pPr>
            <a:lvl4pPr marL="1605641" indent="-229377" defTabSz="915917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4pPr>
            <a:lvl5pPr marL="2064395" indent="-229377" defTabSz="915917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5pPr>
            <a:lvl6pPr marL="2523150" indent="-229377" defTabSz="915917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6pPr>
            <a:lvl7pPr marL="2981904" indent="-229377" defTabSz="915917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7pPr>
            <a:lvl8pPr marL="3440659" indent="-229377" defTabSz="915917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8pPr>
            <a:lvl9pPr marL="3899413" indent="-229377" defTabSz="915917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9pPr>
          </a:lstStyle>
          <a:p>
            <a:pPr eaLnBrk="1" hangingPunct="1"/>
            <a:r>
              <a:rPr lang="ja-JP" altLang="en-US" sz="1200" dirty="0">
                <a:solidFill>
                  <a:schemeClr val="bg2"/>
                </a:solidFill>
                <a:latin typeface="ＭＳ Ｐゴシック" pitchFamily="50" charset="-128"/>
                <a:ea typeface="ＭＳ Ｐゴシック" pitchFamily="50" charset="-128"/>
              </a:rPr>
              <a:t>中学年向け　味覚教室</a:t>
            </a:r>
            <a:r>
              <a:rPr lang="en-US" altLang="ja-JP" sz="1200" dirty="0">
                <a:solidFill>
                  <a:schemeClr val="bg2"/>
                </a:solidFill>
                <a:latin typeface="ＭＳ Ｐゴシック" pitchFamily="50" charset="-128"/>
                <a:ea typeface="ＭＳ Ｐゴシック" pitchFamily="50" charset="-128"/>
              </a:rPr>
              <a:t>PPT</a:t>
            </a:r>
            <a:r>
              <a:rPr lang="ja-JP" altLang="en-US" sz="1200" dirty="0">
                <a:solidFill>
                  <a:schemeClr val="bg2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en-US" altLang="ja-JP" sz="1200" dirty="0">
                <a:solidFill>
                  <a:schemeClr val="bg2"/>
                </a:solidFill>
                <a:latin typeface="ＭＳ Ｐゴシック" pitchFamily="50" charset="-128"/>
                <a:ea typeface="ＭＳ Ｐゴシック" pitchFamily="50" charset="-128"/>
              </a:rPr>
              <a:t>B</a:t>
            </a:r>
            <a:endParaRPr lang="ja-JP" altLang="en-US" sz="1200" dirty="0">
              <a:solidFill>
                <a:schemeClr val="bg2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61445" name="スライド番号プレースホルダー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17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1pPr>
            <a:lvl2pPr marL="745476" indent="-286722" defTabSz="915917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2pPr>
            <a:lvl3pPr marL="1146886" indent="-229377" defTabSz="915917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3pPr>
            <a:lvl4pPr marL="1605641" indent="-229377" defTabSz="915917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4pPr>
            <a:lvl5pPr marL="2064395" indent="-229377" defTabSz="915917" eaLnBrk="0" hangingPunct="0"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5pPr>
            <a:lvl6pPr marL="2523150" indent="-229377" defTabSz="915917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6pPr>
            <a:lvl7pPr marL="2981904" indent="-229377" defTabSz="915917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7pPr>
            <a:lvl8pPr marL="3440659" indent="-229377" defTabSz="915917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8pPr>
            <a:lvl9pPr marL="3899413" indent="-229377" defTabSz="915917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9pPr>
          </a:lstStyle>
          <a:p>
            <a:pPr eaLnBrk="1" hangingPunct="1"/>
            <a:fld id="{6A209216-495A-4ED9-A79A-249E5373E271}" type="slidenum">
              <a:rPr lang="ja-JP" altLang="en-US" sz="1200">
                <a:latin typeface="ＭＳ Ｐゴシック" pitchFamily="50" charset="-128"/>
                <a:ea typeface="ＭＳ Ｐゴシック" pitchFamily="50" charset="-128"/>
              </a:rPr>
              <a:pPr eaLnBrk="1" hangingPunct="1"/>
              <a:t>4</a:t>
            </a:fld>
            <a:endParaRPr lang="en-US" altLang="ja-JP" sz="120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8646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6EFB96-7983-4DBC-8C6F-F5353C3D3B5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370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96EF0A7-DEC0-4BD6-BA51-EFDAAFC00D05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11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DB20AE-B7CE-4F07-BAA8-2FE4B0CAF8F5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65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38463D-79D6-4388-83D4-05860A3D4AF6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18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5BC6566-9139-4138-88CF-FFD7D9DA136C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93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FC04163-FE7C-46E5-B8D1-F6EECF8C736E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14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F87D02-4D44-4341-9FCC-E6F53B65DCEF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12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DCCD59-D0CC-4383-98B2-36CFC9019870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41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D300BA2-2E8B-4D82-BBD6-D6F09BC1B759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88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A44031-7F02-4440-B718-9B78DE9E8946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92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927F38-667C-4170-A934-BDB41697A246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12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6C5293-6D97-48D3-BD90-E231D4A2A32A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64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8709" y="6492875"/>
            <a:ext cx="735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F19F1CB8-940A-447B-8AF6-946B66CFD11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943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microsoft.com/office/2007/relationships/hdphoto" Target="../media/hdphoto4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microsoft.com/office/2007/relationships/hdphoto" Target="../media/hdphoto3.wdp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356B48B7-221A-4E42-A656-05609856AE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7237" y="3838810"/>
            <a:ext cx="2961919" cy="2495781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5C6387-04DB-3D54-DE84-F47ED4331702}"/>
              </a:ext>
            </a:extLst>
          </p:cNvPr>
          <p:cNvSpPr txBox="1"/>
          <p:nvPr/>
        </p:nvSpPr>
        <p:spPr>
          <a:xfrm>
            <a:off x="-2" y="112758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spc="20" dirty="0">
                <a:solidFill>
                  <a:srgbClr val="50000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味の体験授業シリーズ </a:t>
            </a:r>
            <a:r>
              <a:rPr kumimoji="1" lang="en-US" altLang="ja-JP" sz="2800" spc="20" dirty="0">
                <a:solidFill>
                  <a:srgbClr val="50000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2800" spc="20" dirty="0">
                <a:solidFill>
                  <a:srgbClr val="50000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2800" spc="20" dirty="0">
              <a:solidFill>
                <a:srgbClr val="50000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131CC2E-7E9F-DE79-1D2C-4B46BBE0FD83}"/>
              </a:ext>
            </a:extLst>
          </p:cNvPr>
          <p:cNvSpPr txBox="1"/>
          <p:nvPr/>
        </p:nvSpPr>
        <p:spPr>
          <a:xfrm>
            <a:off x="0" y="1835887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>
                <a:solidFill>
                  <a:srgbClr val="FF66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 みそ湯体験 ～</a:t>
            </a:r>
            <a:endParaRPr kumimoji="1" lang="en-US" altLang="ja-JP" sz="5400" b="1" dirty="0">
              <a:solidFill>
                <a:srgbClr val="FF66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 descr="ロゴ&#10;&#10;自動的に生成された説明">
            <a:extLst>
              <a:ext uri="{FF2B5EF4-FFF2-40B4-BE49-F238E27FC236}">
                <a16:creationId xmlns:a16="http://schemas.microsoft.com/office/drawing/2014/main" id="{92D4C282-B483-0904-441F-3A7656A601D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131322"/>
            <a:ext cx="907045" cy="656929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6E80A7A-0AB6-297B-BDB9-C27EB6BB129A}"/>
              </a:ext>
            </a:extLst>
          </p:cNvPr>
          <p:cNvSpPr txBox="1"/>
          <p:nvPr/>
        </p:nvSpPr>
        <p:spPr>
          <a:xfrm>
            <a:off x="-3" y="3059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ねらい：「だし」の効果を感じて、減塩してもおいしく食べられる事を知る</a:t>
            </a:r>
          </a:p>
        </p:txBody>
      </p:sp>
    </p:spTree>
    <p:extLst>
      <p:ext uri="{BB962C8B-B14F-4D97-AF65-F5344CB8AC3E}">
        <p14:creationId xmlns:p14="http://schemas.microsoft.com/office/powerpoint/2010/main" val="289428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0BB18F1-39F8-441C-A7A0-89850936C786}"/>
              </a:ext>
            </a:extLst>
          </p:cNvPr>
          <p:cNvSpPr/>
          <p:nvPr/>
        </p:nvSpPr>
        <p:spPr>
          <a:xfrm>
            <a:off x="466010" y="531439"/>
            <a:ext cx="6626269" cy="860994"/>
          </a:xfrm>
          <a:prstGeom prst="roundRect">
            <a:avLst>
              <a:gd name="adj" fmla="val 3016"/>
            </a:avLst>
          </a:prstGeom>
          <a:solidFill>
            <a:srgbClr val="ED7D31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36392E8-96AE-49BD-A164-B0E9553B154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380" r="-8380"/>
          <a:stretch/>
        </p:blipFill>
        <p:spPr>
          <a:xfrm>
            <a:off x="7218993" y="199733"/>
            <a:ext cx="1776340" cy="1342251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BCC9338-8DA7-48D7-BD60-9C0ABFAC8801}"/>
              </a:ext>
            </a:extLst>
          </p:cNvPr>
          <p:cNvSpPr txBox="1"/>
          <p:nvPr/>
        </p:nvSpPr>
        <p:spPr>
          <a:xfrm>
            <a:off x="-26414" y="1800963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水で薄めたみそ湯に、</a:t>
            </a:r>
            <a:endParaRPr kumimoji="1" lang="en-US" altLang="ja-JP" sz="4800" dirty="0">
              <a:solidFill>
                <a:srgbClr val="8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4800" dirty="0"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うま味を加えてみよう！</a:t>
            </a:r>
            <a:endParaRPr kumimoji="1" lang="en-US" altLang="ja-JP" sz="4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1" name="図 20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203CFF7B-48C2-403B-8C88-27DBFB2453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95" y="830383"/>
            <a:ext cx="314079" cy="315095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6CE21F-CA86-45E6-8F0F-3B71BDEDA254}"/>
              </a:ext>
            </a:extLst>
          </p:cNvPr>
          <p:cNvSpPr txBox="1"/>
          <p:nvPr/>
        </p:nvSpPr>
        <p:spPr>
          <a:xfrm>
            <a:off x="1053859" y="687188"/>
            <a:ext cx="4990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800000"/>
                </a:solidFill>
                <a:effectLst>
                  <a:glow rad="1143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体験マット（用意するもの）</a:t>
            </a:r>
          </a:p>
        </p:txBody>
      </p:sp>
      <p:pic>
        <p:nvPicPr>
          <p:cNvPr id="55" name="図 54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54C441B7-1E9B-BAA7-99AF-13616242B2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157" y="4064565"/>
            <a:ext cx="2229830" cy="2237046"/>
          </a:xfrm>
          <a:prstGeom prst="rect">
            <a:avLst/>
          </a:prstGeom>
        </p:spPr>
      </p:pic>
      <p:sp>
        <p:nvSpPr>
          <p:cNvPr id="56" name="Freeform 3">
            <a:extLst>
              <a:ext uri="{FF2B5EF4-FFF2-40B4-BE49-F238E27FC236}">
                <a16:creationId xmlns:a16="http://schemas.microsoft.com/office/drawing/2014/main" id="{D1E65E09-2F33-5FF8-121E-3537F5A903B4}"/>
              </a:ext>
            </a:extLst>
          </p:cNvPr>
          <p:cNvSpPr>
            <a:spLocks noChangeAspect="1"/>
          </p:cNvSpPr>
          <p:nvPr/>
        </p:nvSpPr>
        <p:spPr bwMode="auto">
          <a:xfrm>
            <a:off x="403336" y="4932793"/>
            <a:ext cx="998211" cy="724534"/>
          </a:xfrm>
          <a:custGeom>
            <a:avLst/>
            <a:gdLst>
              <a:gd name="T0" fmla="*/ 0 w 705"/>
              <a:gd name="T1" fmla="*/ 0 h 480"/>
              <a:gd name="T2" fmla="*/ 105 w 705"/>
              <a:gd name="T3" fmla="*/ 480 h 480"/>
              <a:gd name="T4" fmla="*/ 600 w 705"/>
              <a:gd name="T5" fmla="*/ 480 h 480"/>
              <a:gd name="T6" fmla="*/ 705 w 705"/>
              <a:gd name="T7" fmla="*/ 3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5" h="480">
                <a:moveTo>
                  <a:pt x="0" y="0"/>
                </a:moveTo>
                <a:lnTo>
                  <a:pt x="105" y="480"/>
                </a:lnTo>
                <a:lnTo>
                  <a:pt x="600" y="480"/>
                </a:lnTo>
                <a:lnTo>
                  <a:pt x="705" y="3"/>
                </a:lnTo>
              </a:path>
            </a:pathLst>
          </a:custGeom>
          <a:solidFill>
            <a:schemeClr val="bg1"/>
          </a:solidFill>
          <a:ln w="28575" cmpd="sng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Oval 4">
            <a:extLst>
              <a:ext uri="{FF2B5EF4-FFF2-40B4-BE49-F238E27FC236}">
                <a16:creationId xmlns:a16="http://schemas.microsoft.com/office/drawing/2014/main" id="{D1B82031-DE4E-D634-4FED-FAFD949FB9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2115" y="4864726"/>
            <a:ext cx="1043198" cy="12932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Freeform 5">
            <a:extLst>
              <a:ext uri="{FF2B5EF4-FFF2-40B4-BE49-F238E27FC236}">
                <a16:creationId xmlns:a16="http://schemas.microsoft.com/office/drawing/2014/main" id="{DF728D0B-B4BE-AEAE-0287-A0D2D433A6BA}"/>
              </a:ext>
            </a:extLst>
          </p:cNvPr>
          <p:cNvSpPr>
            <a:spLocks noChangeAspect="1"/>
          </p:cNvSpPr>
          <p:nvPr/>
        </p:nvSpPr>
        <p:spPr bwMode="auto">
          <a:xfrm>
            <a:off x="379569" y="4923717"/>
            <a:ext cx="1047442" cy="733609"/>
          </a:xfrm>
          <a:custGeom>
            <a:avLst/>
            <a:gdLst>
              <a:gd name="T0" fmla="*/ 0 w 705"/>
              <a:gd name="T1" fmla="*/ 0 h 480"/>
              <a:gd name="T2" fmla="*/ 105 w 705"/>
              <a:gd name="T3" fmla="*/ 480 h 480"/>
              <a:gd name="T4" fmla="*/ 600 w 705"/>
              <a:gd name="T5" fmla="*/ 480 h 480"/>
              <a:gd name="T6" fmla="*/ 705 w 705"/>
              <a:gd name="T7" fmla="*/ 3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5" h="480">
                <a:moveTo>
                  <a:pt x="0" y="0"/>
                </a:moveTo>
                <a:lnTo>
                  <a:pt x="105" y="480"/>
                </a:lnTo>
                <a:lnTo>
                  <a:pt x="600" y="480"/>
                </a:lnTo>
                <a:lnTo>
                  <a:pt x="705" y="3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Oval 6">
            <a:extLst>
              <a:ext uri="{FF2B5EF4-FFF2-40B4-BE49-F238E27FC236}">
                <a16:creationId xmlns:a16="http://schemas.microsoft.com/office/drawing/2014/main" id="{F729EB5A-8827-F498-0CB7-2BF948B7C1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4240" y="5590016"/>
            <a:ext cx="720647" cy="12932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Arc 7">
            <a:extLst>
              <a:ext uri="{FF2B5EF4-FFF2-40B4-BE49-F238E27FC236}">
                <a16:creationId xmlns:a16="http://schemas.microsoft.com/office/drawing/2014/main" id="{C64B2523-F41E-F6FE-F493-FD05165E2268}"/>
              </a:ext>
            </a:extLst>
          </p:cNvPr>
          <p:cNvSpPr>
            <a:spLocks noChangeAspect="1"/>
          </p:cNvSpPr>
          <p:nvPr/>
        </p:nvSpPr>
        <p:spPr bwMode="auto">
          <a:xfrm>
            <a:off x="389755" y="4984978"/>
            <a:ext cx="1029617" cy="70335"/>
          </a:xfrm>
          <a:custGeom>
            <a:avLst/>
            <a:gdLst>
              <a:gd name="G0" fmla="+- 21385 0 0"/>
              <a:gd name="G1" fmla="+- 0 0 0"/>
              <a:gd name="G2" fmla="+- 21600 0 0"/>
              <a:gd name="T0" fmla="*/ 42754 w 42754"/>
              <a:gd name="T1" fmla="*/ 3153 h 21600"/>
              <a:gd name="T2" fmla="*/ 0 w 42754"/>
              <a:gd name="T3" fmla="*/ 3039 h 21600"/>
              <a:gd name="T4" fmla="*/ 21385 w 42754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754" h="21600" fill="none" extrusionOk="0">
                <a:moveTo>
                  <a:pt x="42753" y="3152"/>
                </a:moveTo>
                <a:cubicBezTo>
                  <a:pt x="41190" y="13749"/>
                  <a:pt x="32096" y="21599"/>
                  <a:pt x="21385" y="21600"/>
                </a:cubicBezTo>
                <a:cubicBezTo>
                  <a:pt x="10629" y="21600"/>
                  <a:pt x="1513" y="13687"/>
                  <a:pt x="-1" y="3039"/>
                </a:cubicBezTo>
              </a:path>
              <a:path w="42754" h="21600" stroke="0" extrusionOk="0">
                <a:moveTo>
                  <a:pt x="42753" y="3152"/>
                </a:moveTo>
                <a:cubicBezTo>
                  <a:pt x="41190" y="13749"/>
                  <a:pt x="32096" y="21599"/>
                  <a:pt x="21385" y="21600"/>
                </a:cubicBezTo>
                <a:cubicBezTo>
                  <a:pt x="10629" y="21600"/>
                  <a:pt x="1513" y="13687"/>
                  <a:pt x="-1" y="3039"/>
                </a:cubicBezTo>
                <a:lnTo>
                  <a:pt x="2138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Arc 8">
            <a:extLst>
              <a:ext uri="{FF2B5EF4-FFF2-40B4-BE49-F238E27FC236}">
                <a16:creationId xmlns:a16="http://schemas.microsoft.com/office/drawing/2014/main" id="{C58612FB-F95C-B7D9-8BB6-386F13D9DE22}"/>
              </a:ext>
            </a:extLst>
          </p:cNvPr>
          <p:cNvSpPr>
            <a:spLocks noChangeAspect="1"/>
          </p:cNvSpPr>
          <p:nvPr/>
        </p:nvSpPr>
        <p:spPr bwMode="auto">
          <a:xfrm>
            <a:off x="534054" y="5645982"/>
            <a:ext cx="736774" cy="70335"/>
          </a:xfrm>
          <a:custGeom>
            <a:avLst/>
            <a:gdLst>
              <a:gd name="G0" fmla="+- 21385 0 0"/>
              <a:gd name="G1" fmla="+- 0 0 0"/>
              <a:gd name="G2" fmla="+- 21600 0 0"/>
              <a:gd name="T0" fmla="*/ 42754 w 42754"/>
              <a:gd name="T1" fmla="*/ 3153 h 21600"/>
              <a:gd name="T2" fmla="*/ 0 w 42754"/>
              <a:gd name="T3" fmla="*/ 3039 h 21600"/>
              <a:gd name="T4" fmla="*/ 21385 w 42754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754" h="21600" fill="none" extrusionOk="0">
                <a:moveTo>
                  <a:pt x="42753" y="3152"/>
                </a:moveTo>
                <a:cubicBezTo>
                  <a:pt x="41190" y="13749"/>
                  <a:pt x="32096" y="21599"/>
                  <a:pt x="21385" y="21600"/>
                </a:cubicBezTo>
                <a:cubicBezTo>
                  <a:pt x="10629" y="21600"/>
                  <a:pt x="1513" y="13687"/>
                  <a:pt x="-1" y="3039"/>
                </a:cubicBezTo>
              </a:path>
              <a:path w="42754" h="21600" stroke="0" extrusionOk="0">
                <a:moveTo>
                  <a:pt x="42753" y="3152"/>
                </a:moveTo>
                <a:cubicBezTo>
                  <a:pt x="41190" y="13749"/>
                  <a:pt x="32096" y="21599"/>
                  <a:pt x="21385" y="21600"/>
                </a:cubicBezTo>
                <a:cubicBezTo>
                  <a:pt x="10629" y="21600"/>
                  <a:pt x="1513" y="13687"/>
                  <a:pt x="-1" y="3039"/>
                </a:cubicBezTo>
                <a:lnTo>
                  <a:pt x="21385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Arc 9">
            <a:extLst>
              <a:ext uri="{FF2B5EF4-FFF2-40B4-BE49-F238E27FC236}">
                <a16:creationId xmlns:a16="http://schemas.microsoft.com/office/drawing/2014/main" id="{7B68A7D7-F2CF-0CA0-3912-C36170FE84C0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534054" y="5586991"/>
            <a:ext cx="736774" cy="70335"/>
          </a:xfrm>
          <a:custGeom>
            <a:avLst/>
            <a:gdLst>
              <a:gd name="G0" fmla="+- 21385 0 0"/>
              <a:gd name="G1" fmla="+- 0 0 0"/>
              <a:gd name="G2" fmla="+- 21600 0 0"/>
              <a:gd name="T0" fmla="*/ 42754 w 42754"/>
              <a:gd name="T1" fmla="*/ 3153 h 21600"/>
              <a:gd name="T2" fmla="*/ 0 w 42754"/>
              <a:gd name="T3" fmla="*/ 3039 h 21600"/>
              <a:gd name="T4" fmla="*/ 21385 w 42754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754" h="21600" fill="none" extrusionOk="0">
                <a:moveTo>
                  <a:pt x="42753" y="3152"/>
                </a:moveTo>
                <a:cubicBezTo>
                  <a:pt x="41190" y="13749"/>
                  <a:pt x="32096" y="21599"/>
                  <a:pt x="21385" y="21600"/>
                </a:cubicBezTo>
                <a:cubicBezTo>
                  <a:pt x="10629" y="21600"/>
                  <a:pt x="1513" y="13687"/>
                  <a:pt x="-1" y="3039"/>
                </a:cubicBezTo>
              </a:path>
              <a:path w="42754" h="21600" stroke="0" extrusionOk="0">
                <a:moveTo>
                  <a:pt x="42753" y="3152"/>
                </a:moveTo>
                <a:cubicBezTo>
                  <a:pt x="41190" y="13749"/>
                  <a:pt x="32096" y="21599"/>
                  <a:pt x="21385" y="21600"/>
                </a:cubicBezTo>
                <a:cubicBezTo>
                  <a:pt x="10629" y="21600"/>
                  <a:pt x="1513" y="13687"/>
                  <a:pt x="-1" y="3039"/>
                </a:cubicBezTo>
                <a:lnTo>
                  <a:pt x="21385" y="0"/>
                </a:lnTo>
                <a:close/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AutoShape 10">
            <a:extLst>
              <a:ext uri="{FF2B5EF4-FFF2-40B4-BE49-F238E27FC236}">
                <a16:creationId xmlns:a16="http://schemas.microsoft.com/office/drawing/2014/main" id="{19D9C0A1-EF16-6469-840D-339999DBFB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9066" y="5370690"/>
            <a:ext cx="830144" cy="284368"/>
          </a:xfrm>
          <a:custGeom>
            <a:avLst/>
            <a:gdLst>
              <a:gd name="G0" fmla="+- 1420 0 0"/>
              <a:gd name="G1" fmla="+- 21600 0 1420"/>
              <a:gd name="G2" fmla="*/ 1420 1 2"/>
              <a:gd name="G3" fmla="+- 21600 0 G2"/>
              <a:gd name="G4" fmla="+/ 1420 21600 2"/>
              <a:gd name="G5" fmla="+/ G1 0 2"/>
              <a:gd name="G6" fmla="*/ 21600 21600 1420"/>
              <a:gd name="G7" fmla="*/ G6 1 2"/>
              <a:gd name="G8" fmla="+- 21600 0 G7"/>
              <a:gd name="G9" fmla="*/ 21600 1 2"/>
              <a:gd name="G10" fmla="+- 1420 0 G9"/>
              <a:gd name="G11" fmla="?: G10 G8 0"/>
              <a:gd name="G12" fmla="?: G10 G7 21600"/>
              <a:gd name="T0" fmla="*/ 20890 w 21600"/>
              <a:gd name="T1" fmla="*/ 10800 h 21600"/>
              <a:gd name="T2" fmla="*/ 10800 w 21600"/>
              <a:gd name="T3" fmla="*/ 21600 h 21600"/>
              <a:gd name="T4" fmla="*/ 710 w 21600"/>
              <a:gd name="T5" fmla="*/ 10800 h 21600"/>
              <a:gd name="T6" fmla="*/ 10800 w 21600"/>
              <a:gd name="T7" fmla="*/ 0 h 21600"/>
              <a:gd name="T8" fmla="*/ 2510 w 21600"/>
              <a:gd name="T9" fmla="*/ 2510 h 21600"/>
              <a:gd name="T10" fmla="*/ 19090 w 21600"/>
              <a:gd name="T11" fmla="*/ 1909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420" y="21600"/>
                </a:lnTo>
                <a:lnTo>
                  <a:pt x="2018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Oval 11">
            <a:extLst>
              <a:ext uri="{FF2B5EF4-FFF2-40B4-BE49-F238E27FC236}">
                <a16:creationId xmlns:a16="http://schemas.microsoft.com/office/drawing/2014/main" id="{C376CE56-D800-BF96-EC94-BD080A3E13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4159" y="5326824"/>
            <a:ext cx="814866" cy="98319"/>
          </a:xfrm>
          <a:prstGeom prst="ellipse">
            <a:avLst/>
          </a:prstGeom>
          <a:solidFill>
            <a:srgbClr val="FFCC66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Oval 12">
            <a:extLst>
              <a:ext uri="{FF2B5EF4-FFF2-40B4-BE49-F238E27FC236}">
                <a16:creationId xmlns:a16="http://schemas.microsoft.com/office/drawing/2014/main" id="{09B3E151-9A2A-3DE0-D899-7E1C5C0EEC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5088" y="5586991"/>
            <a:ext cx="716403" cy="121008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8" name="図 67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0A34FA70-B783-5814-C682-8E96948F5F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125" y="4064565"/>
            <a:ext cx="2229830" cy="2237046"/>
          </a:xfrm>
          <a:prstGeom prst="rect">
            <a:avLst/>
          </a:prstGeom>
        </p:spPr>
      </p:pic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5C476EA6-63C8-804D-785E-CB1F3F9DE587}"/>
              </a:ext>
            </a:extLst>
          </p:cNvPr>
          <p:cNvSpPr txBox="1"/>
          <p:nvPr/>
        </p:nvSpPr>
        <p:spPr>
          <a:xfrm>
            <a:off x="7339551" y="4234865"/>
            <a:ext cx="19347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うま味調味料</a:t>
            </a:r>
          </a:p>
        </p:txBody>
      </p: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111A2A2A-100F-96C5-316D-CB89BD30E61C}"/>
              </a:ext>
            </a:extLst>
          </p:cNvPr>
          <p:cNvGrpSpPr/>
          <p:nvPr/>
        </p:nvGrpSpPr>
        <p:grpSpPr>
          <a:xfrm>
            <a:off x="5428925" y="4064565"/>
            <a:ext cx="2229830" cy="2237046"/>
            <a:chOff x="3606549" y="4148763"/>
            <a:chExt cx="2229830" cy="2237046"/>
          </a:xfrm>
        </p:grpSpPr>
        <p:pic>
          <p:nvPicPr>
            <p:cNvPr id="72" name="図 71" descr="アイコン&#10;&#10;中程度の精度で自動的に生成された説明">
              <a:extLst>
                <a:ext uri="{FF2B5EF4-FFF2-40B4-BE49-F238E27FC236}">
                  <a16:creationId xmlns:a16="http://schemas.microsoft.com/office/drawing/2014/main" id="{DEE61631-FEDA-9C9C-3CEC-8170A5A9F96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549" y="4148763"/>
              <a:ext cx="2229830" cy="2237046"/>
            </a:xfrm>
            <a:prstGeom prst="rect">
              <a:avLst/>
            </a:prstGeom>
          </p:spPr>
        </p:pic>
        <p:grpSp>
          <p:nvGrpSpPr>
            <p:cNvPr id="73" name="グループ化 72">
              <a:extLst>
                <a:ext uri="{FF2B5EF4-FFF2-40B4-BE49-F238E27FC236}">
                  <a16:creationId xmlns:a16="http://schemas.microsoft.com/office/drawing/2014/main" id="{50F97385-D4B3-4C73-F955-466F8797A217}"/>
                </a:ext>
              </a:extLst>
            </p:cNvPr>
            <p:cNvGrpSpPr/>
            <p:nvPr/>
          </p:nvGrpSpPr>
          <p:grpSpPr>
            <a:xfrm>
              <a:off x="3646659" y="4314582"/>
              <a:ext cx="1934759" cy="1151123"/>
              <a:chOff x="3646659" y="4314582"/>
              <a:chExt cx="1934759" cy="1151123"/>
            </a:xfrm>
          </p:grpSpPr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503297EF-EB23-42C6-3BE9-EB06B4B2B637}"/>
                  </a:ext>
                </a:extLst>
              </p:cNvPr>
              <p:cNvSpPr txBox="1"/>
              <p:nvPr/>
            </p:nvSpPr>
            <p:spPr>
              <a:xfrm>
                <a:off x="3646659" y="4314582"/>
                <a:ext cx="193475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大さじ</a:t>
                </a:r>
              </a:p>
            </p:txBody>
          </p:sp>
          <p:pic>
            <p:nvPicPr>
              <p:cNvPr id="75" name="図 74">
                <a:extLst>
                  <a:ext uri="{FF2B5EF4-FFF2-40B4-BE49-F238E27FC236}">
                    <a16:creationId xmlns:a16="http://schemas.microsoft.com/office/drawing/2014/main" id="{315EBFC8-BCDC-0CF5-ACF9-3FD2628A63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duotone>
                  <a:prstClr val="black"/>
                  <a:srgbClr val="FF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10000" b="90000" l="10000" r="90000">
                            <a14:foregroundMark x1="9977" y1="30909" x2="9977" y2="30909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 rot="19591212">
                <a:off x="4050903" y="4900471"/>
                <a:ext cx="1510715" cy="565234"/>
              </a:xfrm>
              <a:prstGeom prst="rect">
                <a:avLst/>
              </a:prstGeom>
            </p:spPr>
          </p:pic>
        </p:grpSp>
      </p:grpSp>
      <p:pic>
        <p:nvPicPr>
          <p:cNvPr id="77" name="図 76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546A8EB2-F399-E233-7331-6DC66919B93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396" y="4064565"/>
            <a:ext cx="2229830" cy="2237046"/>
          </a:xfrm>
          <a:prstGeom prst="rect">
            <a:avLst/>
          </a:prstGeom>
        </p:spPr>
      </p:pic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32C8B91E-7F52-1768-960F-FA165C21D163}"/>
              </a:ext>
            </a:extLst>
          </p:cNvPr>
          <p:cNvGrpSpPr/>
          <p:nvPr/>
        </p:nvGrpSpPr>
        <p:grpSpPr>
          <a:xfrm>
            <a:off x="2225033" y="4880537"/>
            <a:ext cx="1047442" cy="854617"/>
            <a:chOff x="1093557" y="3410502"/>
            <a:chExt cx="1958975" cy="1793875"/>
          </a:xfrm>
        </p:grpSpPr>
        <p:sp>
          <p:nvSpPr>
            <p:cNvPr id="81" name="Freeform 3">
              <a:extLst>
                <a:ext uri="{FF2B5EF4-FFF2-40B4-BE49-F238E27FC236}">
                  <a16:creationId xmlns:a16="http://schemas.microsoft.com/office/drawing/2014/main" id="{C6D8D5DC-194F-363E-AA3D-730EA692AB2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38007" y="3553377"/>
              <a:ext cx="1866900" cy="1520825"/>
            </a:xfrm>
            <a:custGeom>
              <a:avLst/>
              <a:gdLst>
                <a:gd name="T0" fmla="*/ 0 w 705"/>
                <a:gd name="T1" fmla="*/ 0 h 480"/>
                <a:gd name="T2" fmla="*/ 105 w 705"/>
                <a:gd name="T3" fmla="*/ 480 h 480"/>
                <a:gd name="T4" fmla="*/ 600 w 705"/>
                <a:gd name="T5" fmla="*/ 480 h 480"/>
                <a:gd name="T6" fmla="*/ 705 w 705"/>
                <a:gd name="T7" fmla="*/ 3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5" h="480">
                  <a:moveTo>
                    <a:pt x="0" y="0"/>
                  </a:moveTo>
                  <a:lnTo>
                    <a:pt x="105" y="480"/>
                  </a:lnTo>
                  <a:lnTo>
                    <a:pt x="600" y="480"/>
                  </a:lnTo>
                  <a:lnTo>
                    <a:pt x="705" y="3"/>
                  </a:lnTo>
                </a:path>
              </a:pathLst>
            </a:custGeom>
            <a:solidFill>
              <a:schemeClr val="bg1"/>
            </a:solidFill>
            <a:ln w="28575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2" name="Oval 4">
              <a:extLst>
                <a:ext uri="{FF2B5EF4-FFF2-40B4-BE49-F238E27FC236}">
                  <a16:creationId xmlns:a16="http://schemas.microsoft.com/office/drawing/2014/main" id="{DFD4839F-5E83-990C-C5A8-072302D0B07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98319" y="3410502"/>
              <a:ext cx="1951038" cy="27146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3" name="Freeform 5">
              <a:extLst>
                <a:ext uri="{FF2B5EF4-FFF2-40B4-BE49-F238E27FC236}">
                  <a16:creationId xmlns:a16="http://schemas.microsoft.com/office/drawing/2014/main" id="{81A0E4CD-7C07-6D0F-9E39-30815A345A4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93557" y="3534327"/>
              <a:ext cx="1958975" cy="1539875"/>
            </a:xfrm>
            <a:custGeom>
              <a:avLst/>
              <a:gdLst>
                <a:gd name="T0" fmla="*/ 0 w 705"/>
                <a:gd name="T1" fmla="*/ 0 h 480"/>
                <a:gd name="T2" fmla="*/ 105 w 705"/>
                <a:gd name="T3" fmla="*/ 480 h 480"/>
                <a:gd name="T4" fmla="*/ 600 w 705"/>
                <a:gd name="T5" fmla="*/ 480 h 480"/>
                <a:gd name="T6" fmla="*/ 705 w 705"/>
                <a:gd name="T7" fmla="*/ 3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5" h="480">
                  <a:moveTo>
                    <a:pt x="0" y="0"/>
                  </a:moveTo>
                  <a:lnTo>
                    <a:pt x="105" y="480"/>
                  </a:lnTo>
                  <a:lnTo>
                    <a:pt x="600" y="480"/>
                  </a:lnTo>
                  <a:lnTo>
                    <a:pt x="705" y="3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4" name="Oval 6">
              <a:extLst>
                <a:ext uri="{FF2B5EF4-FFF2-40B4-BE49-F238E27FC236}">
                  <a16:creationId xmlns:a16="http://schemas.microsoft.com/office/drawing/2014/main" id="{92D8CA06-EBCF-DCCA-E0E2-CAC7175BF58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01532" y="4932915"/>
              <a:ext cx="1347787" cy="2714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5" name="Arc 7">
              <a:extLst>
                <a:ext uri="{FF2B5EF4-FFF2-40B4-BE49-F238E27FC236}">
                  <a16:creationId xmlns:a16="http://schemas.microsoft.com/office/drawing/2014/main" id="{57A04131-AFD0-D4BA-758C-28311BADA72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12607" y="3662915"/>
              <a:ext cx="1925637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6" name="Arc 8">
              <a:extLst>
                <a:ext uri="{FF2B5EF4-FFF2-40B4-BE49-F238E27FC236}">
                  <a16:creationId xmlns:a16="http://schemas.microsoft.com/office/drawing/2014/main" id="{354BAD22-ECB9-04CD-4C9C-D4CF1CDC76F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82482" y="5050390"/>
              <a:ext cx="1377950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7" name="Arc 9">
              <a:extLst>
                <a:ext uri="{FF2B5EF4-FFF2-40B4-BE49-F238E27FC236}">
                  <a16:creationId xmlns:a16="http://schemas.microsoft.com/office/drawing/2014/main" id="{AB0BEB92-812C-109C-8FDD-47727CC57A71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382482" y="4926565"/>
              <a:ext cx="1377950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8" name="Oval 12">
              <a:extLst>
                <a:ext uri="{FF2B5EF4-FFF2-40B4-BE49-F238E27FC236}">
                  <a16:creationId xmlns:a16="http://schemas.microsoft.com/office/drawing/2014/main" id="{6B069319-4003-9ABF-2A13-AC9AABAF85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03119" y="4926565"/>
              <a:ext cx="1339850" cy="254000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A506B5DC-AF5C-FC9B-79B0-51204D0DD71A}"/>
              </a:ext>
            </a:extLst>
          </p:cNvPr>
          <p:cNvSpPr txBox="1"/>
          <p:nvPr/>
        </p:nvSpPr>
        <p:spPr>
          <a:xfrm>
            <a:off x="2138805" y="4234865"/>
            <a:ext cx="1206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コップ</a:t>
            </a:r>
          </a:p>
        </p:txBody>
      </p:sp>
      <p:pic>
        <p:nvPicPr>
          <p:cNvPr id="90" name="図 89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178CB927-8C82-6F5D-AFA1-18D6A22FD2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817" y="4064565"/>
            <a:ext cx="2244213" cy="2196000"/>
          </a:xfrm>
          <a:prstGeom prst="rect">
            <a:avLst/>
          </a:prstGeom>
        </p:spPr>
      </p:pic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EA7D9649-8DF2-9512-1392-276D10945048}"/>
              </a:ext>
            </a:extLst>
          </p:cNvPr>
          <p:cNvGrpSpPr/>
          <p:nvPr/>
        </p:nvGrpSpPr>
        <p:grpSpPr>
          <a:xfrm>
            <a:off x="4001144" y="4838499"/>
            <a:ext cx="1047442" cy="854618"/>
            <a:chOff x="1093557" y="3410500"/>
            <a:chExt cx="1958975" cy="1793877"/>
          </a:xfrm>
        </p:grpSpPr>
        <p:sp>
          <p:nvSpPr>
            <p:cNvPr id="94" name="Freeform 3">
              <a:extLst>
                <a:ext uri="{FF2B5EF4-FFF2-40B4-BE49-F238E27FC236}">
                  <a16:creationId xmlns:a16="http://schemas.microsoft.com/office/drawing/2014/main" id="{D24E61C8-264C-90CE-31EA-9E3CC732B3B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38007" y="3553377"/>
              <a:ext cx="1866900" cy="1520825"/>
            </a:xfrm>
            <a:custGeom>
              <a:avLst/>
              <a:gdLst>
                <a:gd name="T0" fmla="*/ 0 w 705"/>
                <a:gd name="T1" fmla="*/ 0 h 480"/>
                <a:gd name="T2" fmla="*/ 105 w 705"/>
                <a:gd name="T3" fmla="*/ 480 h 480"/>
                <a:gd name="T4" fmla="*/ 600 w 705"/>
                <a:gd name="T5" fmla="*/ 480 h 480"/>
                <a:gd name="T6" fmla="*/ 705 w 705"/>
                <a:gd name="T7" fmla="*/ 3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5" h="480">
                  <a:moveTo>
                    <a:pt x="0" y="0"/>
                  </a:moveTo>
                  <a:lnTo>
                    <a:pt x="105" y="480"/>
                  </a:lnTo>
                  <a:lnTo>
                    <a:pt x="600" y="480"/>
                  </a:lnTo>
                  <a:lnTo>
                    <a:pt x="705" y="3"/>
                  </a:lnTo>
                </a:path>
              </a:pathLst>
            </a:custGeom>
            <a:solidFill>
              <a:schemeClr val="bg1"/>
            </a:solidFill>
            <a:ln w="28575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5" name="Oval 4">
              <a:extLst>
                <a:ext uri="{FF2B5EF4-FFF2-40B4-BE49-F238E27FC236}">
                  <a16:creationId xmlns:a16="http://schemas.microsoft.com/office/drawing/2014/main" id="{98FF6A18-2849-0560-A2B4-411D50AB4A0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98319" y="3410500"/>
              <a:ext cx="1951038" cy="27146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6" name="Freeform 5">
              <a:extLst>
                <a:ext uri="{FF2B5EF4-FFF2-40B4-BE49-F238E27FC236}">
                  <a16:creationId xmlns:a16="http://schemas.microsoft.com/office/drawing/2014/main" id="{F1F9C8FD-9AB0-9138-D274-95562D7E968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93557" y="3534327"/>
              <a:ext cx="1958975" cy="1539875"/>
            </a:xfrm>
            <a:custGeom>
              <a:avLst/>
              <a:gdLst>
                <a:gd name="T0" fmla="*/ 0 w 705"/>
                <a:gd name="T1" fmla="*/ 0 h 480"/>
                <a:gd name="T2" fmla="*/ 105 w 705"/>
                <a:gd name="T3" fmla="*/ 480 h 480"/>
                <a:gd name="T4" fmla="*/ 600 w 705"/>
                <a:gd name="T5" fmla="*/ 480 h 480"/>
                <a:gd name="T6" fmla="*/ 705 w 705"/>
                <a:gd name="T7" fmla="*/ 3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5" h="480">
                  <a:moveTo>
                    <a:pt x="0" y="0"/>
                  </a:moveTo>
                  <a:lnTo>
                    <a:pt x="105" y="480"/>
                  </a:lnTo>
                  <a:lnTo>
                    <a:pt x="600" y="480"/>
                  </a:lnTo>
                  <a:lnTo>
                    <a:pt x="705" y="3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7" name="Oval 6">
              <a:extLst>
                <a:ext uri="{FF2B5EF4-FFF2-40B4-BE49-F238E27FC236}">
                  <a16:creationId xmlns:a16="http://schemas.microsoft.com/office/drawing/2014/main" id="{6F170E19-09CE-F81D-7D2D-56DD8B1C9BB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01532" y="4932915"/>
              <a:ext cx="1347787" cy="2714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8" name="Arc 7">
              <a:extLst>
                <a:ext uri="{FF2B5EF4-FFF2-40B4-BE49-F238E27FC236}">
                  <a16:creationId xmlns:a16="http://schemas.microsoft.com/office/drawing/2014/main" id="{362E2887-C084-AD05-AE2E-90AB50B5FEB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12607" y="3662915"/>
              <a:ext cx="1925637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9" name="Arc 8">
              <a:extLst>
                <a:ext uri="{FF2B5EF4-FFF2-40B4-BE49-F238E27FC236}">
                  <a16:creationId xmlns:a16="http://schemas.microsoft.com/office/drawing/2014/main" id="{992DAFF0-07E9-17A7-02AB-CF0EBCE71F7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82482" y="5050390"/>
              <a:ext cx="1377950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0" name="Arc 9">
              <a:extLst>
                <a:ext uri="{FF2B5EF4-FFF2-40B4-BE49-F238E27FC236}">
                  <a16:creationId xmlns:a16="http://schemas.microsoft.com/office/drawing/2014/main" id="{5D75064E-B4BC-0CD2-54D3-8030C880998A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382482" y="4926565"/>
              <a:ext cx="1377950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1" name="AutoShape 10">
              <a:extLst>
                <a:ext uri="{FF2B5EF4-FFF2-40B4-BE49-F238E27FC236}">
                  <a16:creationId xmlns:a16="http://schemas.microsoft.com/office/drawing/2014/main" id="{6A708D62-7E72-ACBA-5C8B-A7088001FC2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98343" y="4472538"/>
              <a:ext cx="1552574" cy="596900"/>
            </a:xfrm>
            <a:custGeom>
              <a:avLst/>
              <a:gdLst>
                <a:gd name="G0" fmla="+- 1420 0 0"/>
                <a:gd name="G1" fmla="+- 21600 0 1420"/>
                <a:gd name="G2" fmla="*/ 1420 1 2"/>
                <a:gd name="G3" fmla="+- 21600 0 G2"/>
                <a:gd name="G4" fmla="+/ 1420 21600 2"/>
                <a:gd name="G5" fmla="+/ G1 0 2"/>
                <a:gd name="G6" fmla="*/ 21600 21600 1420"/>
                <a:gd name="G7" fmla="*/ G6 1 2"/>
                <a:gd name="G8" fmla="+- 21600 0 G7"/>
                <a:gd name="G9" fmla="*/ 21600 1 2"/>
                <a:gd name="G10" fmla="+- 1420 0 G9"/>
                <a:gd name="G11" fmla="?: G10 G8 0"/>
                <a:gd name="G12" fmla="?: G10 G7 21600"/>
                <a:gd name="T0" fmla="*/ 20890 w 21600"/>
                <a:gd name="T1" fmla="*/ 10800 h 21600"/>
                <a:gd name="T2" fmla="*/ 10800 w 21600"/>
                <a:gd name="T3" fmla="*/ 21600 h 21600"/>
                <a:gd name="T4" fmla="*/ 710 w 21600"/>
                <a:gd name="T5" fmla="*/ 10800 h 21600"/>
                <a:gd name="T6" fmla="*/ 10800 w 21600"/>
                <a:gd name="T7" fmla="*/ 0 h 21600"/>
                <a:gd name="T8" fmla="*/ 2510 w 21600"/>
                <a:gd name="T9" fmla="*/ 2510 h 21600"/>
                <a:gd name="T10" fmla="*/ 19090 w 21600"/>
                <a:gd name="T11" fmla="*/ 1909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420" y="21600"/>
                  </a:lnTo>
                  <a:lnTo>
                    <a:pt x="2018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2" name="Oval 11">
              <a:extLst>
                <a:ext uri="{FF2B5EF4-FFF2-40B4-BE49-F238E27FC236}">
                  <a16:creationId xmlns:a16="http://schemas.microsoft.com/office/drawing/2014/main" id="{1834D33E-47FC-B256-86C0-09E9648F53A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07869" y="4380465"/>
              <a:ext cx="1524000" cy="206375"/>
            </a:xfrm>
            <a:prstGeom prst="ellipse">
              <a:avLst/>
            </a:prstGeom>
            <a:solidFill>
              <a:schemeClr val="accent5"/>
            </a:solidFill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3" name="Oval 12">
              <a:extLst>
                <a:ext uri="{FF2B5EF4-FFF2-40B4-BE49-F238E27FC236}">
                  <a16:creationId xmlns:a16="http://schemas.microsoft.com/office/drawing/2014/main" id="{F43B5165-0C9E-0EA1-A25F-2CC761E5235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03119" y="4926565"/>
              <a:ext cx="1339850" cy="254000"/>
            </a:xfrm>
            <a:prstGeom prst="ellipse">
              <a:avLst/>
            </a:prstGeom>
            <a:solidFill>
              <a:schemeClr val="accent5"/>
            </a:solidFill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C34E6DA8-E4DB-CE00-6D89-BEE1D0C900B1}"/>
              </a:ext>
            </a:extLst>
          </p:cNvPr>
          <p:cNvSpPr txBox="1"/>
          <p:nvPr/>
        </p:nvSpPr>
        <p:spPr>
          <a:xfrm>
            <a:off x="3998609" y="4234865"/>
            <a:ext cx="1206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水と小さじ</a:t>
            </a:r>
          </a:p>
        </p:txBody>
      </p:sp>
      <p:pic>
        <p:nvPicPr>
          <p:cNvPr id="93" name="図 92">
            <a:extLst>
              <a:ext uri="{FF2B5EF4-FFF2-40B4-BE49-F238E27FC236}">
                <a16:creationId xmlns:a16="http://schemas.microsoft.com/office/drawing/2014/main" id="{6EE447F3-13DC-87AD-5B13-873BE93878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9977" y1="30909" x2="9977" y2="3090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9591212">
            <a:off x="4295091" y="4759359"/>
            <a:ext cx="1194623" cy="446968"/>
          </a:xfrm>
          <a:prstGeom prst="rect">
            <a:avLst/>
          </a:prstGeom>
        </p:spPr>
      </p:pic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2332F75E-B335-9895-B35F-776DC80B7B90}"/>
              </a:ext>
            </a:extLst>
          </p:cNvPr>
          <p:cNvSpPr txBox="1"/>
          <p:nvPr/>
        </p:nvSpPr>
        <p:spPr>
          <a:xfrm>
            <a:off x="483388" y="4234865"/>
            <a:ext cx="934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みそ湯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482E2C9-A7C5-E56D-0657-8D0D2A941102}"/>
              </a:ext>
            </a:extLst>
          </p:cNvPr>
          <p:cNvSpPr txBox="1"/>
          <p:nvPr/>
        </p:nvSpPr>
        <p:spPr>
          <a:xfrm>
            <a:off x="7658755" y="6301611"/>
            <a:ext cx="1478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大さじ・・・</a:t>
            </a:r>
            <a:r>
              <a:rPr kumimoji="1" lang="en-US" altLang="ja-JP" sz="12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12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㎖</a:t>
            </a:r>
            <a:endParaRPr kumimoji="1" lang="en-US" altLang="ja-JP" sz="1200" dirty="0">
              <a:solidFill>
                <a:schemeClr val="accent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小さじ・・・　</a:t>
            </a:r>
            <a:r>
              <a:rPr kumimoji="1" lang="en-US" altLang="ja-JP" sz="12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5㎖</a:t>
            </a:r>
            <a:endParaRPr kumimoji="1" lang="ja-JP" altLang="en-US" sz="1200" dirty="0">
              <a:solidFill>
                <a:schemeClr val="accent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7775F84-E98D-2017-6879-05B2CAB996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19781" y="4598743"/>
            <a:ext cx="774298" cy="98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359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83E75A8-4125-45B1-9C8C-F69667BC654A}"/>
              </a:ext>
            </a:extLst>
          </p:cNvPr>
          <p:cNvSpPr txBox="1"/>
          <p:nvPr/>
        </p:nvSpPr>
        <p:spPr>
          <a:xfrm>
            <a:off x="2037053" y="-515241"/>
            <a:ext cx="502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b="1" dirty="0">
              <a:solidFill>
                <a:srgbClr val="8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C541BA3F-D5BD-A8A6-BE68-6C9A34B53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6495" y="6492875"/>
            <a:ext cx="407505" cy="365125"/>
          </a:xfrm>
        </p:spPr>
        <p:txBody>
          <a:bodyPr/>
          <a:lstStyle/>
          <a:p>
            <a:r>
              <a:rPr kumimoji="1" lang="en-US" altLang="ja-JP" dirty="0"/>
              <a:t>2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47CA1AF1-46BE-38D9-B23D-936A27897F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6888" y="4036276"/>
            <a:ext cx="916281" cy="876054"/>
          </a:xfrm>
          <a:prstGeom prst="rect">
            <a:avLst/>
          </a:prstGeom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05366941-FE55-75C6-E052-529FBD4CF4C6}"/>
              </a:ext>
            </a:extLst>
          </p:cNvPr>
          <p:cNvSpPr/>
          <p:nvPr/>
        </p:nvSpPr>
        <p:spPr>
          <a:xfrm>
            <a:off x="466010" y="531439"/>
            <a:ext cx="6626269" cy="860994"/>
          </a:xfrm>
          <a:prstGeom prst="roundRect">
            <a:avLst>
              <a:gd name="adj" fmla="val 3016"/>
            </a:avLst>
          </a:prstGeom>
          <a:solidFill>
            <a:srgbClr val="ED7D31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E74C2005-E23F-6118-3994-62D3163535D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380" r="-8380"/>
          <a:stretch/>
        </p:blipFill>
        <p:spPr>
          <a:xfrm>
            <a:off x="7218993" y="225859"/>
            <a:ext cx="1776340" cy="1342251"/>
          </a:xfrm>
          <a:prstGeom prst="rect">
            <a:avLst/>
          </a:prstGeom>
        </p:spPr>
      </p:pic>
      <p:pic>
        <p:nvPicPr>
          <p:cNvPr id="15" name="図 14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FC35F237-1E4A-F67D-459E-E3007E764FC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74" y="445897"/>
            <a:ext cx="1123683" cy="1127320"/>
          </a:xfrm>
          <a:prstGeom prst="rect">
            <a:avLst/>
          </a:prstGeom>
        </p:spPr>
      </p:pic>
      <p:sp>
        <p:nvSpPr>
          <p:cNvPr id="16" name="Text Box 8">
            <a:extLst>
              <a:ext uri="{FF2B5EF4-FFF2-40B4-BE49-F238E27FC236}">
                <a16:creationId xmlns:a16="http://schemas.microsoft.com/office/drawing/2014/main" id="{455D6C01-83B5-9F94-8605-AC0C74B48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811" y="2879834"/>
            <a:ext cx="2808312" cy="3607891"/>
          </a:xfrm>
          <a:prstGeom prst="roundRect">
            <a:avLst>
              <a:gd name="adj" fmla="val 6103"/>
            </a:avLst>
          </a:prstGeom>
          <a:noFill/>
          <a:ln w="28575">
            <a:solidFill>
              <a:srgbClr val="ED7613"/>
            </a:solidFill>
          </a:ln>
          <a:effectLst>
            <a:outerShdw blurRad="57785" dist="33020" dir="3180000" algn="ctr">
              <a:srgbClr val="FFFF00">
                <a:alpha val="30000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6377511C-80B8-6C2D-C740-CEE6214BE3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0027" y="2467324"/>
            <a:ext cx="379285" cy="606422"/>
          </a:xfrm>
          <a:prstGeom prst="rect">
            <a:avLst/>
          </a:prstGeom>
        </p:spPr>
      </p:pic>
      <p:sp>
        <p:nvSpPr>
          <p:cNvPr id="18" name="AutoShape 6">
            <a:extLst>
              <a:ext uri="{FF2B5EF4-FFF2-40B4-BE49-F238E27FC236}">
                <a16:creationId xmlns:a16="http://schemas.microsoft.com/office/drawing/2014/main" id="{58832AD4-77B9-B9FD-B1CC-3933B77EF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695" y="2594806"/>
            <a:ext cx="698072" cy="465812"/>
          </a:xfrm>
          <a:prstGeom prst="roundRect">
            <a:avLst>
              <a:gd name="adj" fmla="val 50000"/>
            </a:avLst>
          </a:prstGeom>
          <a:solidFill>
            <a:srgbClr val="ED761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endParaRPr lang="en-US" altLang="ja-JP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63108012-282E-86E1-0C65-1F827D1893DF}"/>
              </a:ext>
            </a:extLst>
          </p:cNvPr>
          <p:cNvGrpSpPr/>
          <p:nvPr/>
        </p:nvGrpSpPr>
        <p:grpSpPr>
          <a:xfrm>
            <a:off x="1072726" y="4661364"/>
            <a:ext cx="1047442" cy="854617"/>
            <a:chOff x="1093557" y="3410502"/>
            <a:chExt cx="1958975" cy="1793875"/>
          </a:xfrm>
        </p:grpSpPr>
        <p:sp>
          <p:nvSpPr>
            <p:cNvPr id="20" name="Freeform 3">
              <a:extLst>
                <a:ext uri="{FF2B5EF4-FFF2-40B4-BE49-F238E27FC236}">
                  <a16:creationId xmlns:a16="http://schemas.microsoft.com/office/drawing/2014/main" id="{F1877974-9970-8216-1E37-22636862400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38007" y="3553377"/>
              <a:ext cx="1866900" cy="1520825"/>
            </a:xfrm>
            <a:custGeom>
              <a:avLst/>
              <a:gdLst>
                <a:gd name="T0" fmla="*/ 0 w 705"/>
                <a:gd name="T1" fmla="*/ 0 h 480"/>
                <a:gd name="T2" fmla="*/ 105 w 705"/>
                <a:gd name="T3" fmla="*/ 480 h 480"/>
                <a:gd name="T4" fmla="*/ 600 w 705"/>
                <a:gd name="T5" fmla="*/ 480 h 480"/>
                <a:gd name="T6" fmla="*/ 705 w 705"/>
                <a:gd name="T7" fmla="*/ 3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5" h="480">
                  <a:moveTo>
                    <a:pt x="0" y="0"/>
                  </a:moveTo>
                  <a:lnTo>
                    <a:pt x="105" y="480"/>
                  </a:lnTo>
                  <a:lnTo>
                    <a:pt x="600" y="480"/>
                  </a:lnTo>
                  <a:lnTo>
                    <a:pt x="705" y="3"/>
                  </a:lnTo>
                </a:path>
              </a:pathLst>
            </a:custGeom>
            <a:solidFill>
              <a:schemeClr val="bg1"/>
            </a:solidFill>
            <a:ln w="28575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1" name="Oval 4">
              <a:extLst>
                <a:ext uri="{FF2B5EF4-FFF2-40B4-BE49-F238E27FC236}">
                  <a16:creationId xmlns:a16="http://schemas.microsoft.com/office/drawing/2014/main" id="{1040737C-D84A-4D71-12BE-BC96DBF9EA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98319" y="3410502"/>
              <a:ext cx="1951038" cy="27146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40B634B9-8D83-C680-0023-E0D3D154E3C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93557" y="3534327"/>
              <a:ext cx="1958975" cy="1539875"/>
            </a:xfrm>
            <a:custGeom>
              <a:avLst/>
              <a:gdLst>
                <a:gd name="T0" fmla="*/ 0 w 705"/>
                <a:gd name="T1" fmla="*/ 0 h 480"/>
                <a:gd name="T2" fmla="*/ 105 w 705"/>
                <a:gd name="T3" fmla="*/ 480 h 480"/>
                <a:gd name="T4" fmla="*/ 600 w 705"/>
                <a:gd name="T5" fmla="*/ 480 h 480"/>
                <a:gd name="T6" fmla="*/ 705 w 705"/>
                <a:gd name="T7" fmla="*/ 3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5" h="480">
                  <a:moveTo>
                    <a:pt x="0" y="0"/>
                  </a:moveTo>
                  <a:lnTo>
                    <a:pt x="105" y="480"/>
                  </a:lnTo>
                  <a:lnTo>
                    <a:pt x="600" y="480"/>
                  </a:lnTo>
                  <a:lnTo>
                    <a:pt x="705" y="3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3" name="Oval 6">
              <a:extLst>
                <a:ext uri="{FF2B5EF4-FFF2-40B4-BE49-F238E27FC236}">
                  <a16:creationId xmlns:a16="http://schemas.microsoft.com/office/drawing/2014/main" id="{8FE8DDDD-B895-2213-5D19-264B005CFC2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01532" y="4932915"/>
              <a:ext cx="1347787" cy="2714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4" name="Arc 7">
              <a:extLst>
                <a:ext uri="{FF2B5EF4-FFF2-40B4-BE49-F238E27FC236}">
                  <a16:creationId xmlns:a16="http://schemas.microsoft.com/office/drawing/2014/main" id="{5AB8EE5F-4957-5A40-661F-CAC3323FE90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12607" y="3662915"/>
              <a:ext cx="1925637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5" name="Arc 8">
              <a:extLst>
                <a:ext uri="{FF2B5EF4-FFF2-40B4-BE49-F238E27FC236}">
                  <a16:creationId xmlns:a16="http://schemas.microsoft.com/office/drawing/2014/main" id="{EDDF2D35-DF19-D135-890B-E5A66CBE998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82482" y="5050390"/>
              <a:ext cx="1377950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6" name="Arc 9">
              <a:extLst>
                <a:ext uri="{FF2B5EF4-FFF2-40B4-BE49-F238E27FC236}">
                  <a16:creationId xmlns:a16="http://schemas.microsoft.com/office/drawing/2014/main" id="{4F3803D6-15CE-DFEC-CDC4-B3442D62ED57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382482" y="4926565"/>
              <a:ext cx="1377950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7" name="AutoShape 10">
              <a:extLst>
                <a:ext uri="{FF2B5EF4-FFF2-40B4-BE49-F238E27FC236}">
                  <a16:creationId xmlns:a16="http://schemas.microsoft.com/office/drawing/2014/main" id="{3A7B6385-47BA-3760-1B9A-69E90F757D6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98344" y="4472540"/>
              <a:ext cx="1552575" cy="596900"/>
            </a:xfrm>
            <a:custGeom>
              <a:avLst/>
              <a:gdLst>
                <a:gd name="G0" fmla="+- 1420 0 0"/>
                <a:gd name="G1" fmla="+- 21600 0 1420"/>
                <a:gd name="G2" fmla="*/ 1420 1 2"/>
                <a:gd name="G3" fmla="+- 21600 0 G2"/>
                <a:gd name="G4" fmla="+/ 1420 21600 2"/>
                <a:gd name="G5" fmla="+/ G1 0 2"/>
                <a:gd name="G6" fmla="*/ 21600 21600 1420"/>
                <a:gd name="G7" fmla="*/ G6 1 2"/>
                <a:gd name="G8" fmla="+- 21600 0 G7"/>
                <a:gd name="G9" fmla="*/ 21600 1 2"/>
                <a:gd name="G10" fmla="+- 1420 0 G9"/>
                <a:gd name="G11" fmla="?: G10 G8 0"/>
                <a:gd name="G12" fmla="?: G10 G7 21600"/>
                <a:gd name="T0" fmla="*/ 20890 w 21600"/>
                <a:gd name="T1" fmla="*/ 10800 h 21600"/>
                <a:gd name="T2" fmla="*/ 10800 w 21600"/>
                <a:gd name="T3" fmla="*/ 21600 h 21600"/>
                <a:gd name="T4" fmla="*/ 710 w 21600"/>
                <a:gd name="T5" fmla="*/ 10800 h 21600"/>
                <a:gd name="T6" fmla="*/ 10800 w 21600"/>
                <a:gd name="T7" fmla="*/ 0 h 21600"/>
                <a:gd name="T8" fmla="*/ 2510 w 21600"/>
                <a:gd name="T9" fmla="*/ 2510 h 21600"/>
                <a:gd name="T10" fmla="*/ 19090 w 21600"/>
                <a:gd name="T11" fmla="*/ 1909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420" y="21600"/>
                  </a:lnTo>
                  <a:lnTo>
                    <a:pt x="2018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8" name="Oval 11">
              <a:extLst>
                <a:ext uri="{FF2B5EF4-FFF2-40B4-BE49-F238E27FC236}">
                  <a16:creationId xmlns:a16="http://schemas.microsoft.com/office/drawing/2014/main" id="{50607703-76A0-9FD1-1435-5CEFB000769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07869" y="4380465"/>
              <a:ext cx="1524000" cy="206375"/>
            </a:xfrm>
            <a:prstGeom prst="ellipse">
              <a:avLst/>
            </a:prstGeom>
            <a:solidFill>
              <a:srgbClr val="FFCC66"/>
            </a:solidFill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9" name="Oval 12">
              <a:extLst>
                <a:ext uri="{FF2B5EF4-FFF2-40B4-BE49-F238E27FC236}">
                  <a16:creationId xmlns:a16="http://schemas.microsoft.com/office/drawing/2014/main" id="{5AF5F225-73B3-BCFF-797D-3B7C1F75B4C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03119" y="4926565"/>
              <a:ext cx="1339850" cy="254000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30" name="Rectangle 8">
            <a:extLst>
              <a:ext uri="{FF2B5EF4-FFF2-40B4-BE49-F238E27FC236}">
                <a16:creationId xmlns:a16="http://schemas.microsoft.com/office/drawing/2014/main" id="{3E351837-EA12-B37D-8894-BAD3C853B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823" y="1836137"/>
            <a:ext cx="7550354" cy="56756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kumimoji="1" lang="ja-JP" altLang="en-US" sz="2000" dirty="0">
                <a:solidFill>
                  <a:srgbClr val="FF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水で薄めたみそ湯にうま味を加えると、どんな味になるのか</a:t>
            </a:r>
            <a:endParaRPr kumimoji="1" lang="en-US" altLang="ja-JP" sz="2000" dirty="0">
              <a:solidFill>
                <a:srgbClr val="FF66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0" dirty="0">
                <a:solidFill>
                  <a:srgbClr val="FF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試してみましょう！</a:t>
            </a:r>
          </a:p>
          <a:p>
            <a:endParaRPr kumimoji="1" lang="ja-JP" altLang="en-US" sz="2000" dirty="0">
              <a:solidFill>
                <a:srgbClr val="FF66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Text Box 8">
            <a:extLst>
              <a:ext uri="{FF2B5EF4-FFF2-40B4-BE49-F238E27FC236}">
                <a16:creationId xmlns:a16="http://schemas.microsoft.com/office/drawing/2014/main" id="{C2EAB243-A31E-6F27-077D-7AFB6D241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4536" y="2893523"/>
            <a:ext cx="2808312" cy="3607891"/>
          </a:xfrm>
          <a:prstGeom prst="roundRect">
            <a:avLst>
              <a:gd name="adj" fmla="val 6103"/>
            </a:avLst>
          </a:prstGeom>
          <a:noFill/>
          <a:ln w="28575">
            <a:solidFill>
              <a:srgbClr val="ED7613"/>
            </a:solidFill>
          </a:ln>
          <a:effectLst>
            <a:outerShdw blurRad="57785" dist="33020" dir="3180000" algn="ctr">
              <a:srgbClr val="FFFF00">
                <a:alpha val="30000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E9608ED5-5CAC-BB0B-9DAA-8E4EF32DC3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4752" y="2481013"/>
            <a:ext cx="379285" cy="606422"/>
          </a:xfrm>
          <a:prstGeom prst="rect">
            <a:avLst/>
          </a:prstGeom>
        </p:spPr>
      </p:pic>
      <p:sp>
        <p:nvSpPr>
          <p:cNvPr id="33" name="AutoShape 6">
            <a:extLst>
              <a:ext uri="{FF2B5EF4-FFF2-40B4-BE49-F238E27FC236}">
                <a16:creationId xmlns:a16="http://schemas.microsoft.com/office/drawing/2014/main" id="{C5C88C9B-D2BC-94A2-89AB-04DEFDBB4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420" y="2608495"/>
            <a:ext cx="698072" cy="465812"/>
          </a:xfrm>
          <a:prstGeom prst="roundRect">
            <a:avLst>
              <a:gd name="adj" fmla="val 50000"/>
            </a:avLst>
          </a:prstGeom>
          <a:solidFill>
            <a:srgbClr val="ED761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endParaRPr lang="en-US" altLang="ja-JP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95736995-B72D-8E6C-2823-848474C9EEC7}"/>
              </a:ext>
            </a:extLst>
          </p:cNvPr>
          <p:cNvGrpSpPr/>
          <p:nvPr/>
        </p:nvGrpSpPr>
        <p:grpSpPr>
          <a:xfrm>
            <a:off x="4077451" y="4675053"/>
            <a:ext cx="1047442" cy="854617"/>
            <a:chOff x="1093557" y="3410502"/>
            <a:chExt cx="1958975" cy="1793875"/>
          </a:xfrm>
        </p:grpSpPr>
        <p:sp>
          <p:nvSpPr>
            <p:cNvPr id="35" name="Freeform 3">
              <a:extLst>
                <a:ext uri="{FF2B5EF4-FFF2-40B4-BE49-F238E27FC236}">
                  <a16:creationId xmlns:a16="http://schemas.microsoft.com/office/drawing/2014/main" id="{280FF79B-598E-9EB7-5DEB-800F0FEEB01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38007" y="3553377"/>
              <a:ext cx="1866900" cy="1520825"/>
            </a:xfrm>
            <a:custGeom>
              <a:avLst/>
              <a:gdLst>
                <a:gd name="T0" fmla="*/ 0 w 705"/>
                <a:gd name="T1" fmla="*/ 0 h 480"/>
                <a:gd name="T2" fmla="*/ 105 w 705"/>
                <a:gd name="T3" fmla="*/ 480 h 480"/>
                <a:gd name="T4" fmla="*/ 600 w 705"/>
                <a:gd name="T5" fmla="*/ 480 h 480"/>
                <a:gd name="T6" fmla="*/ 705 w 705"/>
                <a:gd name="T7" fmla="*/ 3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5" h="480">
                  <a:moveTo>
                    <a:pt x="0" y="0"/>
                  </a:moveTo>
                  <a:lnTo>
                    <a:pt x="105" y="480"/>
                  </a:lnTo>
                  <a:lnTo>
                    <a:pt x="600" y="480"/>
                  </a:lnTo>
                  <a:lnTo>
                    <a:pt x="705" y="3"/>
                  </a:lnTo>
                </a:path>
              </a:pathLst>
            </a:custGeom>
            <a:solidFill>
              <a:schemeClr val="bg1"/>
            </a:solidFill>
            <a:ln w="28575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6" name="Oval 4">
              <a:extLst>
                <a:ext uri="{FF2B5EF4-FFF2-40B4-BE49-F238E27FC236}">
                  <a16:creationId xmlns:a16="http://schemas.microsoft.com/office/drawing/2014/main" id="{017C2C82-A9BE-A3B6-1B4A-47D9111AF69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98319" y="3410502"/>
              <a:ext cx="1951038" cy="27146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64F79E24-1740-4412-54D5-89E11DE2E6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93557" y="3534327"/>
              <a:ext cx="1958975" cy="1539875"/>
            </a:xfrm>
            <a:custGeom>
              <a:avLst/>
              <a:gdLst>
                <a:gd name="T0" fmla="*/ 0 w 705"/>
                <a:gd name="T1" fmla="*/ 0 h 480"/>
                <a:gd name="T2" fmla="*/ 105 w 705"/>
                <a:gd name="T3" fmla="*/ 480 h 480"/>
                <a:gd name="T4" fmla="*/ 600 w 705"/>
                <a:gd name="T5" fmla="*/ 480 h 480"/>
                <a:gd name="T6" fmla="*/ 705 w 705"/>
                <a:gd name="T7" fmla="*/ 3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5" h="480">
                  <a:moveTo>
                    <a:pt x="0" y="0"/>
                  </a:moveTo>
                  <a:lnTo>
                    <a:pt x="105" y="480"/>
                  </a:lnTo>
                  <a:lnTo>
                    <a:pt x="600" y="480"/>
                  </a:lnTo>
                  <a:lnTo>
                    <a:pt x="705" y="3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8" name="Oval 6">
              <a:extLst>
                <a:ext uri="{FF2B5EF4-FFF2-40B4-BE49-F238E27FC236}">
                  <a16:creationId xmlns:a16="http://schemas.microsoft.com/office/drawing/2014/main" id="{4AF1F11D-CC3A-CAD5-8BAA-E56EFBEA156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01532" y="4932915"/>
              <a:ext cx="1347787" cy="2714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9" name="Arc 7">
              <a:extLst>
                <a:ext uri="{FF2B5EF4-FFF2-40B4-BE49-F238E27FC236}">
                  <a16:creationId xmlns:a16="http://schemas.microsoft.com/office/drawing/2014/main" id="{191A6903-3626-7871-1A80-D377F9D36B9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12607" y="3662915"/>
              <a:ext cx="1925637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0" name="Arc 8">
              <a:extLst>
                <a:ext uri="{FF2B5EF4-FFF2-40B4-BE49-F238E27FC236}">
                  <a16:creationId xmlns:a16="http://schemas.microsoft.com/office/drawing/2014/main" id="{6F124BD0-5946-4844-02B7-BAFBFA38A85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82482" y="5050390"/>
              <a:ext cx="1377950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1" name="Arc 9">
              <a:extLst>
                <a:ext uri="{FF2B5EF4-FFF2-40B4-BE49-F238E27FC236}">
                  <a16:creationId xmlns:a16="http://schemas.microsoft.com/office/drawing/2014/main" id="{3DBB46BA-F684-9B6E-9C40-E00984471736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382482" y="4926565"/>
              <a:ext cx="1377950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2" name="AutoShape 10">
              <a:extLst>
                <a:ext uri="{FF2B5EF4-FFF2-40B4-BE49-F238E27FC236}">
                  <a16:creationId xmlns:a16="http://schemas.microsoft.com/office/drawing/2014/main" id="{BDC0DDF0-41A7-9B8E-6661-5F759CCD49E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98344" y="4472540"/>
              <a:ext cx="1552575" cy="596900"/>
            </a:xfrm>
            <a:custGeom>
              <a:avLst/>
              <a:gdLst>
                <a:gd name="G0" fmla="+- 1420 0 0"/>
                <a:gd name="G1" fmla="+- 21600 0 1420"/>
                <a:gd name="G2" fmla="*/ 1420 1 2"/>
                <a:gd name="G3" fmla="+- 21600 0 G2"/>
                <a:gd name="G4" fmla="+/ 1420 21600 2"/>
                <a:gd name="G5" fmla="+/ G1 0 2"/>
                <a:gd name="G6" fmla="*/ 21600 21600 1420"/>
                <a:gd name="G7" fmla="*/ G6 1 2"/>
                <a:gd name="G8" fmla="+- 21600 0 G7"/>
                <a:gd name="G9" fmla="*/ 21600 1 2"/>
                <a:gd name="G10" fmla="+- 1420 0 G9"/>
                <a:gd name="G11" fmla="?: G10 G8 0"/>
                <a:gd name="G12" fmla="?: G10 G7 21600"/>
                <a:gd name="T0" fmla="*/ 20890 w 21600"/>
                <a:gd name="T1" fmla="*/ 10800 h 21600"/>
                <a:gd name="T2" fmla="*/ 10800 w 21600"/>
                <a:gd name="T3" fmla="*/ 21600 h 21600"/>
                <a:gd name="T4" fmla="*/ 710 w 21600"/>
                <a:gd name="T5" fmla="*/ 10800 h 21600"/>
                <a:gd name="T6" fmla="*/ 10800 w 21600"/>
                <a:gd name="T7" fmla="*/ 0 h 21600"/>
                <a:gd name="T8" fmla="*/ 2510 w 21600"/>
                <a:gd name="T9" fmla="*/ 2510 h 21600"/>
                <a:gd name="T10" fmla="*/ 19090 w 21600"/>
                <a:gd name="T11" fmla="*/ 1909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420" y="21600"/>
                  </a:lnTo>
                  <a:lnTo>
                    <a:pt x="2018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3" name="Oval 11">
              <a:extLst>
                <a:ext uri="{FF2B5EF4-FFF2-40B4-BE49-F238E27FC236}">
                  <a16:creationId xmlns:a16="http://schemas.microsoft.com/office/drawing/2014/main" id="{B74D05AC-BA14-2A82-B7D0-C91514A376F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07869" y="4380465"/>
              <a:ext cx="1524000" cy="206375"/>
            </a:xfrm>
            <a:prstGeom prst="ellipse">
              <a:avLst/>
            </a:prstGeom>
            <a:solidFill>
              <a:srgbClr val="FFCC66"/>
            </a:solidFill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4" name="Oval 12">
              <a:extLst>
                <a:ext uri="{FF2B5EF4-FFF2-40B4-BE49-F238E27FC236}">
                  <a16:creationId xmlns:a16="http://schemas.microsoft.com/office/drawing/2014/main" id="{7B3118C8-7734-4FE3-FBD5-2FB109E0A8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03119" y="4926565"/>
              <a:ext cx="1339850" cy="254000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45" name="Text Box 8">
            <a:extLst>
              <a:ext uri="{FF2B5EF4-FFF2-40B4-BE49-F238E27FC236}">
                <a16:creationId xmlns:a16="http://schemas.microsoft.com/office/drawing/2014/main" id="{70CE22DB-DF81-6FAF-620C-0CCAB997F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7021" y="2879834"/>
            <a:ext cx="2808312" cy="3607891"/>
          </a:xfrm>
          <a:prstGeom prst="roundRect">
            <a:avLst>
              <a:gd name="adj" fmla="val 6103"/>
            </a:avLst>
          </a:prstGeom>
          <a:noFill/>
          <a:ln w="28575">
            <a:solidFill>
              <a:srgbClr val="ED7613"/>
            </a:solidFill>
          </a:ln>
          <a:effectLst>
            <a:outerShdw blurRad="57785" dist="33020" dir="3180000" algn="ctr">
              <a:srgbClr val="FFFF00">
                <a:alpha val="30000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56F7C53F-FD23-746D-3011-7E8A604726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7237" y="2467324"/>
            <a:ext cx="379285" cy="606422"/>
          </a:xfrm>
          <a:prstGeom prst="rect">
            <a:avLst/>
          </a:prstGeom>
        </p:spPr>
      </p:pic>
      <p:sp>
        <p:nvSpPr>
          <p:cNvPr id="47" name="AutoShape 6">
            <a:extLst>
              <a:ext uri="{FF2B5EF4-FFF2-40B4-BE49-F238E27FC236}">
                <a16:creationId xmlns:a16="http://schemas.microsoft.com/office/drawing/2014/main" id="{21D727CC-A8EF-F68B-C2A6-5D01BF475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3905" y="2594806"/>
            <a:ext cx="698072" cy="465812"/>
          </a:xfrm>
          <a:prstGeom prst="roundRect">
            <a:avLst>
              <a:gd name="adj" fmla="val 50000"/>
            </a:avLst>
          </a:prstGeom>
          <a:solidFill>
            <a:srgbClr val="ED761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endParaRPr lang="en-US" altLang="ja-JP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1368CB99-5E48-9F64-9D22-AA1C33250AC8}"/>
              </a:ext>
            </a:extLst>
          </p:cNvPr>
          <p:cNvGrpSpPr/>
          <p:nvPr/>
        </p:nvGrpSpPr>
        <p:grpSpPr>
          <a:xfrm>
            <a:off x="6957558" y="4661364"/>
            <a:ext cx="1047442" cy="854617"/>
            <a:chOff x="1093557" y="3410502"/>
            <a:chExt cx="1958975" cy="1793875"/>
          </a:xfrm>
        </p:grpSpPr>
        <p:sp>
          <p:nvSpPr>
            <p:cNvPr id="49" name="Freeform 3">
              <a:extLst>
                <a:ext uri="{FF2B5EF4-FFF2-40B4-BE49-F238E27FC236}">
                  <a16:creationId xmlns:a16="http://schemas.microsoft.com/office/drawing/2014/main" id="{928A5A76-77AA-367B-D7B7-BFF6BF59983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38007" y="3553377"/>
              <a:ext cx="1866900" cy="1520825"/>
            </a:xfrm>
            <a:custGeom>
              <a:avLst/>
              <a:gdLst>
                <a:gd name="T0" fmla="*/ 0 w 705"/>
                <a:gd name="T1" fmla="*/ 0 h 480"/>
                <a:gd name="T2" fmla="*/ 105 w 705"/>
                <a:gd name="T3" fmla="*/ 480 h 480"/>
                <a:gd name="T4" fmla="*/ 600 w 705"/>
                <a:gd name="T5" fmla="*/ 480 h 480"/>
                <a:gd name="T6" fmla="*/ 705 w 705"/>
                <a:gd name="T7" fmla="*/ 3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5" h="480">
                  <a:moveTo>
                    <a:pt x="0" y="0"/>
                  </a:moveTo>
                  <a:lnTo>
                    <a:pt x="105" y="480"/>
                  </a:lnTo>
                  <a:lnTo>
                    <a:pt x="600" y="480"/>
                  </a:lnTo>
                  <a:lnTo>
                    <a:pt x="705" y="3"/>
                  </a:lnTo>
                </a:path>
              </a:pathLst>
            </a:custGeom>
            <a:solidFill>
              <a:schemeClr val="bg1"/>
            </a:solidFill>
            <a:ln w="28575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0" name="Oval 4">
              <a:extLst>
                <a:ext uri="{FF2B5EF4-FFF2-40B4-BE49-F238E27FC236}">
                  <a16:creationId xmlns:a16="http://schemas.microsoft.com/office/drawing/2014/main" id="{7D55F9C0-DC0F-7C6D-18A4-85BF57249D9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98319" y="3410502"/>
              <a:ext cx="1951038" cy="27146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1" name="Freeform 5">
              <a:extLst>
                <a:ext uri="{FF2B5EF4-FFF2-40B4-BE49-F238E27FC236}">
                  <a16:creationId xmlns:a16="http://schemas.microsoft.com/office/drawing/2014/main" id="{7D2DB3BC-2739-BC30-C198-B9BE923EA4E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93557" y="3534327"/>
              <a:ext cx="1958975" cy="1539875"/>
            </a:xfrm>
            <a:custGeom>
              <a:avLst/>
              <a:gdLst>
                <a:gd name="T0" fmla="*/ 0 w 705"/>
                <a:gd name="T1" fmla="*/ 0 h 480"/>
                <a:gd name="T2" fmla="*/ 105 w 705"/>
                <a:gd name="T3" fmla="*/ 480 h 480"/>
                <a:gd name="T4" fmla="*/ 600 w 705"/>
                <a:gd name="T5" fmla="*/ 480 h 480"/>
                <a:gd name="T6" fmla="*/ 705 w 705"/>
                <a:gd name="T7" fmla="*/ 3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5" h="480">
                  <a:moveTo>
                    <a:pt x="0" y="0"/>
                  </a:moveTo>
                  <a:lnTo>
                    <a:pt x="105" y="480"/>
                  </a:lnTo>
                  <a:lnTo>
                    <a:pt x="600" y="480"/>
                  </a:lnTo>
                  <a:lnTo>
                    <a:pt x="705" y="3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2" name="Oval 6">
              <a:extLst>
                <a:ext uri="{FF2B5EF4-FFF2-40B4-BE49-F238E27FC236}">
                  <a16:creationId xmlns:a16="http://schemas.microsoft.com/office/drawing/2014/main" id="{70143AA1-CF6D-A91D-1839-F3C55B64F28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01532" y="4932915"/>
              <a:ext cx="1347787" cy="2714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3" name="Arc 7">
              <a:extLst>
                <a:ext uri="{FF2B5EF4-FFF2-40B4-BE49-F238E27FC236}">
                  <a16:creationId xmlns:a16="http://schemas.microsoft.com/office/drawing/2014/main" id="{89CE0CA4-38A7-A870-8756-4529357A578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12607" y="3662915"/>
              <a:ext cx="1925637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4" name="Arc 8">
              <a:extLst>
                <a:ext uri="{FF2B5EF4-FFF2-40B4-BE49-F238E27FC236}">
                  <a16:creationId xmlns:a16="http://schemas.microsoft.com/office/drawing/2014/main" id="{34220875-53CB-396A-11D7-12802F52AAD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82482" y="5050390"/>
              <a:ext cx="1377950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5" name="Arc 9">
              <a:extLst>
                <a:ext uri="{FF2B5EF4-FFF2-40B4-BE49-F238E27FC236}">
                  <a16:creationId xmlns:a16="http://schemas.microsoft.com/office/drawing/2014/main" id="{872F39E6-F455-FEA0-2E74-928E9E6A6632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382482" y="4926565"/>
              <a:ext cx="1377950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6" name="AutoShape 10">
              <a:extLst>
                <a:ext uri="{FF2B5EF4-FFF2-40B4-BE49-F238E27FC236}">
                  <a16:creationId xmlns:a16="http://schemas.microsoft.com/office/drawing/2014/main" id="{027775F8-044E-0497-A25D-2FC7B316401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98344" y="4472540"/>
              <a:ext cx="1552575" cy="596900"/>
            </a:xfrm>
            <a:custGeom>
              <a:avLst/>
              <a:gdLst>
                <a:gd name="G0" fmla="+- 1420 0 0"/>
                <a:gd name="G1" fmla="+- 21600 0 1420"/>
                <a:gd name="G2" fmla="*/ 1420 1 2"/>
                <a:gd name="G3" fmla="+- 21600 0 G2"/>
                <a:gd name="G4" fmla="+/ 1420 21600 2"/>
                <a:gd name="G5" fmla="+/ G1 0 2"/>
                <a:gd name="G6" fmla="*/ 21600 21600 1420"/>
                <a:gd name="G7" fmla="*/ G6 1 2"/>
                <a:gd name="G8" fmla="+- 21600 0 G7"/>
                <a:gd name="G9" fmla="*/ 21600 1 2"/>
                <a:gd name="G10" fmla="+- 1420 0 G9"/>
                <a:gd name="G11" fmla="?: G10 G8 0"/>
                <a:gd name="G12" fmla="?: G10 G7 21600"/>
                <a:gd name="T0" fmla="*/ 20890 w 21600"/>
                <a:gd name="T1" fmla="*/ 10800 h 21600"/>
                <a:gd name="T2" fmla="*/ 10800 w 21600"/>
                <a:gd name="T3" fmla="*/ 21600 h 21600"/>
                <a:gd name="T4" fmla="*/ 710 w 21600"/>
                <a:gd name="T5" fmla="*/ 10800 h 21600"/>
                <a:gd name="T6" fmla="*/ 10800 w 21600"/>
                <a:gd name="T7" fmla="*/ 0 h 21600"/>
                <a:gd name="T8" fmla="*/ 2510 w 21600"/>
                <a:gd name="T9" fmla="*/ 2510 h 21600"/>
                <a:gd name="T10" fmla="*/ 19090 w 21600"/>
                <a:gd name="T11" fmla="*/ 1909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420" y="21600"/>
                  </a:lnTo>
                  <a:lnTo>
                    <a:pt x="2018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7" name="Oval 11">
              <a:extLst>
                <a:ext uri="{FF2B5EF4-FFF2-40B4-BE49-F238E27FC236}">
                  <a16:creationId xmlns:a16="http://schemas.microsoft.com/office/drawing/2014/main" id="{C45CC8DE-DC8D-8400-8F5A-DB87B7F3BBD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07869" y="4380465"/>
              <a:ext cx="1524000" cy="206375"/>
            </a:xfrm>
            <a:prstGeom prst="ellipse">
              <a:avLst/>
            </a:prstGeom>
            <a:solidFill>
              <a:srgbClr val="FFCC66"/>
            </a:solidFill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8" name="Oval 12">
              <a:extLst>
                <a:ext uri="{FF2B5EF4-FFF2-40B4-BE49-F238E27FC236}">
                  <a16:creationId xmlns:a16="http://schemas.microsoft.com/office/drawing/2014/main" id="{9C6992F9-B75F-82AE-C1C7-46DB9130492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03119" y="4926565"/>
              <a:ext cx="1339850" cy="254000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D81C1EE6-B967-740C-C22B-207526DA52BA}"/>
              </a:ext>
            </a:extLst>
          </p:cNvPr>
          <p:cNvSpPr txBox="1"/>
          <p:nvPr/>
        </p:nvSpPr>
        <p:spPr>
          <a:xfrm>
            <a:off x="7122733" y="5567902"/>
            <a:ext cx="1726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みそ湯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＋水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＋うま味調味料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F6C4AA22-4E7D-37B9-11CB-8C9AD92E0E3C}"/>
              </a:ext>
            </a:extLst>
          </p:cNvPr>
          <p:cNvSpPr txBox="1"/>
          <p:nvPr/>
        </p:nvSpPr>
        <p:spPr>
          <a:xfrm>
            <a:off x="4202160" y="5585267"/>
            <a:ext cx="7825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みそ湯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＋水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D0D1346C-D6C7-ACDC-BD46-51615B82ECBC}"/>
              </a:ext>
            </a:extLst>
          </p:cNvPr>
          <p:cNvSpPr txBox="1"/>
          <p:nvPr/>
        </p:nvSpPr>
        <p:spPr>
          <a:xfrm>
            <a:off x="1212372" y="5555736"/>
            <a:ext cx="782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みそ湯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62" name="図 61">
            <a:extLst>
              <a:ext uri="{FF2B5EF4-FFF2-40B4-BE49-F238E27FC236}">
                <a16:creationId xmlns:a16="http://schemas.microsoft.com/office/drawing/2014/main" id="{96E89115-7359-EA48-C143-D576FEB57F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74418" y="5001781"/>
            <a:ext cx="669565" cy="854576"/>
          </a:xfrm>
          <a:prstGeom prst="rect">
            <a:avLst/>
          </a:prstGeom>
        </p:spPr>
      </p:pic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1228464C-2DE1-D28F-DED7-7CF4C5A5A87C}"/>
              </a:ext>
            </a:extLst>
          </p:cNvPr>
          <p:cNvSpPr txBox="1"/>
          <p:nvPr/>
        </p:nvSpPr>
        <p:spPr>
          <a:xfrm>
            <a:off x="1728766" y="692696"/>
            <a:ext cx="19656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rgbClr val="800000"/>
                </a:solidFill>
                <a:effectLst>
                  <a:glow rad="1143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みそ湯体験</a:t>
            </a:r>
            <a:endParaRPr kumimoji="1" lang="en-US" altLang="ja-JP" sz="2800" b="1" dirty="0">
              <a:solidFill>
                <a:srgbClr val="800000"/>
              </a:solidFill>
              <a:effectLst>
                <a:glow rad="114300">
                  <a:schemeClr val="bg1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2800" b="1" dirty="0">
                <a:solidFill>
                  <a:srgbClr val="800000"/>
                </a:solidFill>
                <a:effectLst>
                  <a:glow rad="1143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2C38A539-E7FB-4F52-C574-45C114229AD2}"/>
              </a:ext>
            </a:extLst>
          </p:cNvPr>
          <p:cNvSpPr txBox="1"/>
          <p:nvPr/>
        </p:nvSpPr>
        <p:spPr>
          <a:xfrm>
            <a:off x="568715" y="681119"/>
            <a:ext cx="1026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kumimoji="1" lang="ja-JP" altLang="en-US" sz="2000" spc="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体験</a:t>
            </a:r>
            <a:endParaRPr kumimoji="1" lang="en-US" altLang="ja-JP" sz="2000" spc="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36F9DD36-5339-C583-17A7-11A473284AB1}"/>
              </a:ext>
            </a:extLst>
          </p:cNvPr>
          <p:cNvSpPr txBox="1"/>
          <p:nvPr/>
        </p:nvSpPr>
        <p:spPr>
          <a:xfrm>
            <a:off x="466010" y="3245583"/>
            <a:ext cx="2596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みそ湯の味を確認し、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カップに</a:t>
            </a:r>
            <a:r>
              <a:rPr kumimoji="1"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みそ湯を大さじ２</a:t>
            </a:r>
            <a:endParaRPr kumimoji="1" lang="en-US" altLang="ja-JP" sz="16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入れる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919751E3-E8A3-CFC2-493E-91E567F301EF}"/>
              </a:ext>
            </a:extLst>
          </p:cNvPr>
          <p:cNvSpPr txBox="1"/>
          <p:nvPr/>
        </p:nvSpPr>
        <p:spPr>
          <a:xfrm>
            <a:off x="6253174" y="3154368"/>
            <a:ext cx="2871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②にうま味調味料を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ほんの少し加えてよくまぜ、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もう一度飲んで味を確認する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E47EBD82-0992-1E83-032F-E7EF78C5150D}"/>
              </a:ext>
            </a:extLst>
          </p:cNvPr>
          <p:cNvSpPr txBox="1"/>
          <p:nvPr/>
        </p:nvSpPr>
        <p:spPr>
          <a:xfrm>
            <a:off x="3309526" y="3201989"/>
            <a:ext cx="28716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水の味を確認し、①に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水を小さじ２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入れて、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よくまぜてから味を確認する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69" name="図 68">
            <a:extLst>
              <a:ext uri="{FF2B5EF4-FFF2-40B4-BE49-F238E27FC236}">
                <a16:creationId xmlns:a16="http://schemas.microsoft.com/office/drawing/2014/main" id="{AC5DB56C-4549-C75D-A4CF-582AF13A7C1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9977" y1="30909" x2="9977" y2="3090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9591212">
            <a:off x="4947999" y="4237104"/>
            <a:ext cx="788519" cy="295024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56363F9E-4A30-8ECE-B613-D442340BC570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9977" y1="30909" x2="9977" y2="3090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9591212">
            <a:off x="2042703" y="4235566"/>
            <a:ext cx="1079663" cy="40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159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スライド番号プレースホルダ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9pPr>
          </a:lstStyle>
          <a:p>
            <a:pPr algn="r" eaLnBrk="1" hangingPunct="1"/>
            <a:endParaRPr kumimoji="1" lang="en-US" altLang="ja-JP" sz="14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7">
            <a:extLst>
              <a:ext uri="{FF2B5EF4-FFF2-40B4-BE49-F238E27FC236}">
                <a16:creationId xmlns:a16="http://schemas.microsoft.com/office/drawing/2014/main" id="{11F42496-A348-BA89-BA20-0A78EB26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6495" y="6492875"/>
            <a:ext cx="407505" cy="365125"/>
          </a:xfrm>
        </p:spPr>
        <p:txBody>
          <a:bodyPr/>
          <a:lstStyle/>
          <a:p>
            <a:r>
              <a:rPr kumimoji="1" lang="en-US" altLang="ja-JP" dirty="0"/>
              <a:t>3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29121C0-1168-EC42-CE34-9248D1304C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153" t="7192" b="13056"/>
          <a:stretch/>
        </p:blipFill>
        <p:spPr>
          <a:xfrm>
            <a:off x="1280361" y="3165200"/>
            <a:ext cx="4536579" cy="3346181"/>
          </a:xfrm>
          <a:prstGeom prst="rect">
            <a:avLst/>
          </a:prstGeom>
          <a:noFill/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0B3E31A-4C40-08D2-FCF0-6FA6AFC288D2}"/>
              </a:ext>
            </a:extLst>
          </p:cNvPr>
          <p:cNvSpPr txBox="1"/>
          <p:nvPr/>
        </p:nvSpPr>
        <p:spPr>
          <a:xfrm>
            <a:off x="2193725" y="6381106"/>
            <a:ext cx="2935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塩分濃度（</a:t>
            </a:r>
            <a:r>
              <a:rPr kumimoji="1" lang="en-US" altLang="ja-JP" sz="20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%</a:t>
            </a:r>
            <a:r>
              <a:rPr kumimoji="1" lang="ja-JP" altLang="en-US" sz="20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8FDB882-9E12-7DF0-6EC1-D1EA3252323D}"/>
              </a:ext>
            </a:extLst>
          </p:cNvPr>
          <p:cNvSpPr txBox="1"/>
          <p:nvPr/>
        </p:nvSpPr>
        <p:spPr>
          <a:xfrm rot="16200000">
            <a:off x="427042" y="4239840"/>
            <a:ext cx="1415772" cy="400110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0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好ましさ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7E7CFD-9AA5-F74E-350E-F3CBD04350AB}"/>
              </a:ext>
            </a:extLst>
          </p:cNvPr>
          <p:cNvSpPr txBox="1"/>
          <p:nvPr/>
        </p:nvSpPr>
        <p:spPr>
          <a:xfrm flipH="1">
            <a:off x="664241" y="2995444"/>
            <a:ext cx="744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6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C4401CC-10E9-36D9-9197-FE0EE074A146}"/>
              </a:ext>
            </a:extLst>
          </p:cNvPr>
          <p:cNvSpPr txBox="1"/>
          <p:nvPr/>
        </p:nvSpPr>
        <p:spPr>
          <a:xfrm flipH="1">
            <a:off x="673975" y="5678263"/>
            <a:ext cx="744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6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低</a:t>
            </a:r>
          </a:p>
        </p:txBody>
      </p:sp>
      <p:sp>
        <p:nvSpPr>
          <p:cNvPr id="12" name="Text Box 21">
            <a:extLst>
              <a:ext uri="{FF2B5EF4-FFF2-40B4-BE49-F238E27FC236}">
                <a16:creationId xmlns:a16="http://schemas.microsoft.com/office/drawing/2014/main" id="{1455D4FB-942D-F667-359F-BF5E0E884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660" y="178825"/>
            <a:ext cx="86416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ja-JP" altLang="en-US" sz="4000" u="sng" dirty="0">
                <a:solidFill>
                  <a:srgbClr val="FF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うま味を加えて減塩してもおいしく</a:t>
            </a:r>
          </a:p>
        </p:txBody>
      </p:sp>
      <p:sp>
        <p:nvSpPr>
          <p:cNvPr id="13" name="テキスト ボックス 7">
            <a:extLst>
              <a:ext uri="{FF2B5EF4-FFF2-40B4-BE49-F238E27FC236}">
                <a16:creationId xmlns:a16="http://schemas.microsoft.com/office/drawing/2014/main" id="{87B0C969-AA8C-F294-ACB8-C2B4A17FC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324" y="1197958"/>
            <a:ext cx="19297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9pPr>
          </a:lstStyle>
          <a:p>
            <a:pPr algn="ctr" eaLnBrk="1" hangingPunct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好ましさが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/>
            <a:r>
              <a:rPr lang="ja-JP" altLang="en-US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同レベル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85E924B-0E6D-44C3-D0A3-2CC9CA28E933}"/>
              </a:ext>
            </a:extLst>
          </p:cNvPr>
          <p:cNvSpPr txBox="1"/>
          <p:nvPr/>
        </p:nvSpPr>
        <p:spPr>
          <a:xfrm>
            <a:off x="5671248" y="6596585"/>
            <a:ext cx="32540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出典：</a:t>
            </a:r>
            <a:r>
              <a:rPr kumimoji="1" lang="en-US" altLang="ja-JP" sz="6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Yamaguch.S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, and </a:t>
            </a:r>
            <a:r>
              <a:rPr kumimoji="1" lang="en-US" altLang="ja-JP" sz="6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Takahashi.C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,(1984).</a:t>
            </a:r>
            <a:r>
              <a:rPr kumimoji="1" lang="en-US" altLang="ja-JP" sz="6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J.Food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6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Sei.49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(1) </a:t>
            </a:r>
            <a:r>
              <a:rPr kumimoji="1" lang="en-US" altLang="ja-JP" sz="6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82:85.v</a:t>
            </a:r>
            <a:endParaRPr kumimoji="1" lang="en-US" altLang="ja-JP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B7B1FEA3-9439-44BE-758B-CB018CC24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9998" y="5977024"/>
            <a:ext cx="744401" cy="430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kumimoji="0" lang="en-US" altLang="ja-JP" sz="1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0.4</a:t>
            </a:r>
          </a:p>
          <a:p>
            <a:pPr algn="ctr"/>
            <a:endParaRPr kumimoji="0" lang="en-US" altLang="ja-JP" sz="11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id="{07970E30-276E-8B63-A0DE-FCFC81C7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0933" y="3159107"/>
            <a:ext cx="341272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kumimoji="0" lang="ja-JP" altLang="en-US" sz="1600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塩分だけでおいしいと</a:t>
            </a:r>
            <a:endParaRPr kumimoji="0" lang="en-US" altLang="ja-JP" sz="1600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0" lang="ja-JP" altLang="en-US" sz="1600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感じる</a:t>
            </a:r>
            <a:r>
              <a:rPr kumimoji="0" lang="ja-JP" altLang="en-US" sz="1600" u="sng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塩分濃度</a:t>
            </a:r>
            <a:r>
              <a:rPr kumimoji="0" lang="en-US" altLang="ja-JP" sz="1600" u="sng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0.75</a:t>
            </a:r>
            <a:r>
              <a:rPr kumimoji="0" lang="ja-JP" altLang="en-US" sz="1600" u="sng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</a:t>
            </a:r>
            <a:endParaRPr kumimoji="0" lang="en-US" altLang="ja-JP" sz="1600" u="sng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0" lang="ja-JP" altLang="en-US" sz="1600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endParaRPr kumimoji="0" lang="en-US" altLang="ja-JP" sz="1600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0" lang="en-US" altLang="ja-JP" sz="1600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0" lang="ja-JP" altLang="en-US" sz="1700" dirty="0">
                <a:solidFill>
                  <a:schemeClr val="accent2"/>
                </a:solidFill>
                <a:effectLst>
                  <a:outerShdw blurRad="38100" dist="38100" dir="2700000" algn="tl">
                    <a:srgbClr val="FFFF00">
                      <a:alpha val="43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うま味を使うと</a:t>
            </a:r>
            <a:r>
              <a:rPr kumimoji="0" lang="ja-JP" altLang="en-US" sz="17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FFFF00">
                      <a:alpha val="43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塩分濃度</a:t>
            </a:r>
            <a:r>
              <a:rPr kumimoji="0" lang="en-US" altLang="ja-JP" sz="17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FFFF00">
                      <a:alpha val="43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0.4</a:t>
            </a:r>
            <a:r>
              <a:rPr kumimoji="0" lang="ja-JP" altLang="en-US" sz="17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FFFF00">
                      <a:alpha val="43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</a:t>
            </a:r>
            <a:endParaRPr kumimoji="0" lang="en-US" altLang="ja-JP" sz="1700" u="sng" dirty="0">
              <a:solidFill>
                <a:schemeClr val="accent2"/>
              </a:solidFill>
              <a:effectLst>
                <a:outerShdw blurRad="38100" dist="38100" dir="2700000" algn="tl">
                  <a:srgbClr val="FFFF00">
                    <a:alpha val="43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0" lang="ja-JP" altLang="en-US" sz="1700" dirty="0">
                <a:solidFill>
                  <a:schemeClr val="accent2"/>
                </a:solidFill>
                <a:effectLst>
                  <a:outerShdw blurRad="38100" dist="38100" dir="2700000" algn="tl">
                    <a:srgbClr val="FFFF00">
                      <a:alpha val="43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でもおいしく感じられる</a:t>
            </a:r>
            <a:endParaRPr kumimoji="0" lang="en-US" altLang="ja-JP" sz="1700" dirty="0">
              <a:solidFill>
                <a:schemeClr val="accent2"/>
              </a:solidFill>
              <a:effectLst>
                <a:outerShdw blurRad="38100" dist="38100" dir="2700000" algn="tl">
                  <a:srgbClr val="FFFF00">
                    <a:alpha val="43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E4540C3A-B076-6531-075E-47DEB7651D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3436" y="4889223"/>
            <a:ext cx="1661241" cy="1323439"/>
          </a:xfrm>
          <a:prstGeom prst="rect">
            <a:avLst/>
          </a:prstGeom>
        </p:spPr>
      </p:pic>
      <p:sp>
        <p:nvSpPr>
          <p:cNvPr id="22" name="角丸四角形 6">
            <a:extLst>
              <a:ext uri="{FF2B5EF4-FFF2-40B4-BE49-F238E27FC236}">
                <a16:creationId xmlns:a16="http://schemas.microsoft.com/office/drawing/2014/main" id="{89DE00F2-E922-5977-666C-4F6ED26B0D87}"/>
              </a:ext>
            </a:extLst>
          </p:cNvPr>
          <p:cNvSpPr/>
          <p:nvPr/>
        </p:nvSpPr>
        <p:spPr bwMode="auto">
          <a:xfrm>
            <a:off x="283660" y="1600859"/>
            <a:ext cx="2270791" cy="1211299"/>
          </a:xfrm>
          <a:prstGeom prst="wedgeRoundRectCallout">
            <a:avLst>
              <a:gd name="adj1" fmla="val 7903"/>
              <a:gd name="adj2" fmla="val 177983"/>
              <a:gd name="adj3" fmla="val 16667"/>
            </a:avLst>
          </a:prstGeom>
          <a:solidFill>
            <a:schemeClr val="bg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33E02C5-643F-F65E-B839-26E1E581C58D}"/>
              </a:ext>
            </a:extLst>
          </p:cNvPr>
          <p:cNvSpPr txBox="1"/>
          <p:nvPr/>
        </p:nvSpPr>
        <p:spPr>
          <a:xfrm>
            <a:off x="200678" y="1726324"/>
            <a:ext cx="24259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塩分濃度　</a:t>
            </a:r>
            <a:r>
              <a:rPr kumimoji="1"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0.</a:t>
            </a:r>
            <a:r>
              <a:rPr kumimoji="1"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４％</a:t>
            </a:r>
            <a:endParaRPr kumimoji="1" lang="en-US" altLang="ja-JP" sz="24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8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「塩分＋</a:t>
            </a:r>
            <a:r>
              <a:rPr kumimoji="1" lang="ja-JP" altLang="en-US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うま味調味料</a:t>
            </a:r>
            <a:r>
              <a:rPr kumimoji="1" lang="ja-JP" altLang="en-US" sz="14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</a:t>
            </a:r>
            <a:endParaRPr kumimoji="1" lang="en-US" altLang="ja-JP" sz="14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ja-JP" altLang="en-US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F7791331-7557-B385-0E6B-D1F258440259}"/>
              </a:ext>
            </a:extLst>
          </p:cNvPr>
          <p:cNvCxnSpPr/>
          <p:nvPr/>
        </p:nvCxnSpPr>
        <p:spPr bwMode="auto">
          <a:xfrm>
            <a:off x="4280371" y="4591439"/>
            <a:ext cx="0" cy="137288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11295FA4-39BC-367F-3708-33651EA13023}"/>
              </a:ext>
            </a:extLst>
          </p:cNvPr>
          <p:cNvCxnSpPr/>
          <p:nvPr/>
        </p:nvCxnSpPr>
        <p:spPr bwMode="auto">
          <a:xfrm>
            <a:off x="1505703" y="4542819"/>
            <a:ext cx="0" cy="140438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テキスト ボックス 7">
            <a:extLst>
              <a:ext uri="{FF2B5EF4-FFF2-40B4-BE49-F238E27FC236}">
                <a16:creationId xmlns:a16="http://schemas.microsoft.com/office/drawing/2014/main" id="{DA1A8810-FE62-1CA5-4BD3-E13472208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5379" y="1533141"/>
            <a:ext cx="157459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HGP創英角ﾎﾟｯﾌﾟ体" pitchFamily="50" charset="-128"/>
              </a:defRPr>
            </a:lvl9pPr>
          </a:lstStyle>
          <a:p>
            <a:pPr algn="ctr" eaLnBrk="1" hangingPunct="1"/>
            <a:r>
              <a:rPr kumimoji="1" lang="ja-JP" altLang="en-US" sz="9600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＝</a:t>
            </a:r>
          </a:p>
        </p:txBody>
      </p:sp>
      <p:sp>
        <p:nvSpPr>
          <p:cNvPr id="31" name="角丸四角形 6">
            <a:extLst>
              <a:ext uri="{FF2B5EF4-FFF2-40B4-BE49-F238E27FC236}">
                <a16:creationId xmlns:a16="http://schemas.microsoft.com/office/drawing/2014/main" id="{EBFFC3F7-A07A-DCB4-6E6B-C9794FF09A7F}"/>
              </a:ext>
            </a:extLst>
          </p:cNvPr>
          <p:cNvSpPr/>
          <p:nvPr/>
        </p:nvSpPr>
        <p:spPr bwMode="auto">
          <a:xfrm>
            <a:off x="4365275" y="1597446"/>
            <a:ext cx="2270791" cy="1211299"/>
          </a:xfrm>
          <a:prstGeom prst="wedgeRoundRectCallout">
            <a:avLst>
              <a:gd name="adj1" fmla="val -49127"/>
              <a:gd name="adj2" fmla="val 179039"/>
              <a:gd name="adj3" fmla="val 16667"/>
            </a:avLst>
          </a:prstGeom>
          <a:solidFill>
            <a:schemeClr val="bg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312" name="テキスト ボックス 13311">
            <a:extLst>
              <a:ext uri="{FF2B5EF4-FFF2-40B4-BE49-F238E27FC236}">
                <a16:creationId xmlns:a16="http://schemas.microsoft.com/office/drawing/2014/main" id="{6A0624C3-0383-D1FD-DDE6-EE3C4D7E5F49}"/>
              </a:ext>
            </a:extLst>
          </p:cNvPr>
          <p:cNvSpPr txBox="1"/>
          <p:nvPr/>
        </p:nvSpPr>
        <p:spPr>
          <a:xfrm>
            <a:off x="4217840" y="1753371"/>
            <a:ext cx="25838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塩分濃度　</a:t>
            </a:r>
            <a:r>
              <a:rPr kumimoji="1"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0.75</a:t>
            </a:r>
            <a:r>
              <a:rPr kumimoji="1"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</a:t>
            </a:r>
            <a:endParaRPr kumimoji="1" lang="en-US" altLang="ja-JP" sz="2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8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「塩分のみ」</a:t>
            </a:r>
            <a:endParaRPr kumimoji="1" lang="en-US" altLang="ja-JP" sz="14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ja-JP" altLang="en-US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313" name="テキスト ボックス 13312">
            <a:extLst>
              <a:ext uri="{FF2B5EF4-FFF2-40B4-BE49-F238E27FC236}">
                <a16:creationId xmlns:a16="http://schemas.microsoft.com/office/drawing/2014/main" id="{176F7985-D68F-88AF-B930-5F94F4419878}"/>
              </a:ext>
            </a:extLst>
          </p:cNvPr>
          <p:cNvSpPr txBox="1"/>
          <p:nvPr/>
        </p:nvSpPr>
        <p:spPr>
          <a:xfrm>
            <a:off x="3128892" y="3782474"/>
            <a:ext cx="207173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塩分＋うま味調味料</a:t>
            </a:r>
            <a:endParaRPr kumimoji="1" lang="en-US" altLang="ja-JP" sz="14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のすまし汁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46D535D-5D4B-B110-A83B-D27581C1466C}"/>
              </a:ext>
            </a:extLst>
          </p:cNvPr>
          <p:cNvSpPr txBox="1"/>
          <p:nvPr/>
        </p:nvSpPr>
        <p:spPr>
          <a:xfrm>
            <a:off x="3333582" y="5027723"/>
            <a:ext cx="1800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塩分だけの</a:t>
            </a:r>
            <a:endParaRPr kumimoji="1" lang="en-US" altLang="ja-JP" sz="14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すまし汁</a:t>
            </a:r>
          </a:p>
        </p:txBody>
      </p:sp>
      <p:sp>
        <p:nvSpPr>
          <p:cNvPr id="13324" name="Text Box 7">
            <a:extLst>
              <a:ext uri="{FF2B5EF4-FFF2-40B4-BE49-F238E27FC236}">
                <a16:creationId xmlns:a16="http://schemas.microsoft.com/office/drawing/2014/main" id="{9BBFEC49-BAF3-6FA1-156F-E9B470FB0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5957" y="5977024"/>
            <a:ext cx="744401" cy="430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kumimoji="0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0.5</a:t>
            </a:r>
          </a:p>
          <a:p>
            <a:pPr algn="ctr"/>
            <a:endParaRPr kumimoji="0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325" name="Text Box 7">
            <a:extLst>
              <a:ext uri="{FF2B5EF4-FFF2-40B4-BE49-F238E27FC236}">
                <a16:creationId xmlns:a16="http://schemas.microsoft.com/office/drawing/2014/main" id="{AAD1EDCD-6152-076C-54BF-ABD926F3C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5379" y="5977024"/>
            <a:ext cx="744401" cy="430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kumimoji="0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0.6</a:t>
            </a:r>
          </a:p>
          <a:p>
            <a:pPr algn="ctr"/>
            <a:endParaRPr kumimoji="0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326" name="Text Box 7">
            <a:extLst>
              <a:ext uri="{FF2B5EF4-FFF2-40B4-BE49-F238E27FC236}">
                <a16:creationId xmlns:a16="http://schemas.microsoft.com/office/drawing/2014/main" id="{52B4073B-D8F9-D485-DFBF-0DD4D5918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695" y="5977024"/>
            <a:ext cx="744401" cy="430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kumimoji="0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0.7</a:t>
            </a:r>
          </a:p>
          <a:p>
            <a:pPr algn="ctr"/>
            <a:endParaRPr kumimoji="0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327" name="Text Box 7">
            <a:extLst>
              <a:ext uri="{FF2B5EF4-FFF2-40B4-BE49-F238E27FC236}">
                <a16:creationId xmlns:a16="http://schemas.microsoft.com/office/drawing/2014/main" id="{8D8EB6CD-8324-D24A-2016-68FA26AD3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427" y="5977024"/>
            <a:ext cx="744401" cy="430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kumimoji="0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0.8</a:t>
            </a:r>
          </a:p>
          <a:p>
            <a:pPr algn="ctr"/>
            <a:endParaRPr kumimoji="0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328" name="Text Box 7">
            <a:extLst>
              <a:ext uri="{FF2B5EF4-FFF2-40B4-BE49-F238E27FC236}">
                <a16:creationId xmlns:a16="http://schemas.microsoft.com/office/drawing/2014/main" id="{20506529-D779-BFAB-A0B3-4B87D4A5F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657" y="5977024"/>
            <a:ext cx="744401" cy="430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kumimoji="0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0.9</a:t>
            </a:r>
          </a:p>
          <a:p>
            <a:pPr algn="ctr"/>
            <a:endParaRPr kumimoji="0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Text Box 7">
            <a:extLst>
              <a:ext uri="{FF2B5EF4-FFF2-40B4-BE49-F238E27FC236}">
                <a16:creationId xmlns:a16="http://schemas.microsoft.com/office/drawing/2014/main" id="{1F035FA7-63E8-E043-5AFB-142D20F02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4830" y="5977024"/>
            <a:ext cx="947231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kumimoji="0" lang="en-US" altLang="ja-JP" sz="1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0.75</a:t>
            </a:r>
          </a:p>
        </p:txBody>
      </p:sp>
      <p:pic>
        <p:nvPicPr>
          <p:cNvPr id="1026" name="Picture 2" descr="お吸い物イラスト｜無料イラスト・フリー素材なら「イラストAC」">
            <a:extLst>
              <a:ext uri="{FF2B5EF4-FFF2-40B4-BE49-F238E27FC236}">
                <a16:creationId xmlns:a16="http://schemas.microsoft.com/office/drawing/2014/main" id="{DFD47D7A-0158-514A-9B88-5F7B472DB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502" y="4956393"/>
            <a:ext cx="665880" cy="66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9" name="Picture 2" descr="お吸い物イラスト｜無料イラスト・フリー素材なら「イラストAC」">
            <a:extLst>
              <a:ext uri="{FF2B5EF4-FFF2-40B4-BE49-F238E27FC236}">
                <a16:creationId xmlns:a16="http://schemas.microsoft.com/office/drawing/2014/main" id="{145D83E2-E18E-A26B-654D-A11293CCE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895" y="3704214"/>
            <a:ext cx="665880" cy="66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円/楕円 21">
            <a:extLst>
              <a:ext uri="{FF2B5EF4-FFF2-40B4-BE49-F238E27FC236}">
                <a16:creationId xmlns:a16="http://schemas.microsoft.com/office/drawing/2014/main" id="{6CB9939E-9568-1BD0-6D5A-5B64E5E5C23F}"/>
              </a:ext>
            </a:extLst>
          </p:cNvPr>
          <p:cNvSpPr/>
          <p:nvPr/>
        </p:nvSpPr>
        <p:spPr bwMode="auto">
          <a:xfrm>
            <a:off x="1406261" y="4422512"/>
            <a:ext cx="179717" cy="19478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円/楕円 4">
            <a:extLst>
              <a:ext uri="{FF2B5EF4-FFF2-40B4-BE49-F238E27FC236}">
                <a16:creationId xmlns:a16="http://schemas.microsoft.com/office/drawing/2014/main" id="{99CF5E75-2CC0-122F-9029-91AF1D235724}"/>
              </a:ext>
            </a:extLst>
          </p:cNvPr>
          <p:cNvSpPr/>
          <p:nvPr/>
        </p:nvSpPr>
        <p:spPr bwMode="auto">
          <a:xfrm>
            <a:off x="4185557" y="4383954"/>
            <a:ext cx="179717" cy="19478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3333" name="図 13332">
            <a:extLst>
              <a:ext uri="{FF2B5EF4-FFF2-40B4-BE49-F238E27FC236}">
                <a16:creationId xmlns:a16="http://schemas.microsoft.com/office/drawing/2014/main" id="{4EB6C8AA-A72A-24E2-4E1E-A871D8C666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6873" y="2971841"/>
            <a:ext cx="590523" cy="476656"/>
          </a:xfrm>
          <a:prstGeom prst="rect">
            <a:avLst/>
          </a:prstGeom>
        </p:spPr>
      </p:pic>
      <p:pic>
        <p:nvPicPr>
          <p:cNvPr id="13335" name="図 13334">
            <a:extLst>
              <a:ext uri="{FF2B5EF4-FFF2-40B4-BE49-F238E27FC236}">
                <a16:creationId xmlns:a16="http://schemas.microsoft.com/office/drawing/2014/main" id="{C9AF5721-7088-A267-6825-08585DA5057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4328" y="5646870"/>
            <a:ext cx="570203" cy="460959"/>
          </a:xfrm>
          <a:prstGeom prst="rect">
            <a:avLst/>
          </a:prstGeom>
        </p:spPr>
      </p:pic>
      <p:sp>
        <p:nvSpPr>
          <p:cNvPr id="3" name="矢印: 下 2">
            <a:extLst>
              <a:ext uri="{FF2B5EF4-FFF2-40B4-BE49-F238E27FC236}">
                <a16:creationId xmlns:a16="http://schemas.microsoft.com/office/drawing/2014/main" id="{D001E7F1-2FD0-B58F-BFCF-7A8DCCB9CE83}"/>
              </a:ext>
            </a:extLst>
          </p:cNvPr>
          <p:cNvSpPr/>
          <p:nvPr/>
        </p:nvSpPr>
        <p:spPr>
          <a:xfrm>
            <a:off x="7126101" y="3774402"/>
            <a:ext cx="301471" cy="293279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772426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5BFB0152-4FF4-D555-79A5-FFBF07FD0B4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404"/>
            </a:avLst>
          </a:prstGeom>
          <a:solidFill>
            <a:srgbClr val="ED7D31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28A8FE2-CCBD-B1DB-137E-673510F9D77D}"/>
              </a:ext>
            </a:extLst>
          </p:cNvPr>
          <p:cNvSpPr txBox="1"/>
          <p:nvPr/>
        </p:nvSpPr>
        <p:spPr>
          <a:xfrm>
            <a:off x="111178" y="75085"/>
            <a:ext cx="1661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effectLst>
                  <a:glow rad="114300">
                    <a:schemeClr val="bg1"/>
                  </a:glo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学習指導案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C72200B-B167-056B-5544-7B6B99938E0D}"/>
              </a:ext>
            </a:extLst>
          </p:cNvPr>
          <p:cNvSpPr txBox="1"/>
          <p:nvPr/>
        </p:nvSpPr>
        <p:spPr>
          <a:xfrm>
            <a:off x="394754" y="1144347"/>
            <a:ext cx="1952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学習のねらい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5A9ADAF-EB30-F254-AD97-66C9C61A6E1E}"/>
              </a:ext>
            </a:extLst>
          </p:cNvPr>
          <p:cNvSpPr txBox="1"/>
          <p:nvPr/>
        </p:nvSpPr>
        <p:spPr>
          <a:xfrm>
            <a:off x="132005" y="595210"/>
            <a:ext cx="80750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このページは体験のねらいや進行について記載しています。授業のご参考にしてください。</a:t>
            </a:r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24AC90-2FA7-2365-A480-2ED4A82FBF4C}"/>
              </a:ext>
            </a:extLst>
          </p:cNvPr>
          <p:cNvSpPr txBox="1"/>
          <p:nvPr/>
        </p:nvSpPr>
        <p:spPr>
          <a:xfrm>
            <a:off x="394754" y="4014690"/>
            <a:ext cx="11853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進行</a:t>
            </a:r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828567-D402-6F36-3F8A-6DC9409079D2}"/>
              </a:ext>
            </a:extLst>
          </p:cNvPr>
          <p:cNvSpPr txBox="1"/>
          <p:nvPr/>
        </p:nvSpPr>
        <p:spPr>
          <a:xfrm>
            <a:off x="2943564" y="1144347"/>
            <a:ext cx="56536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「だし」の効果を感じて、減塩してもおいしく食べられる事を知る。</a:t>
            </a:r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en-US" altLang="ja-JP" sz="1400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※</a:t>
            </a:r>
            <a:r>
              <a:rPr kumimoji="1" lang="ja-JP" altLang="en-US" sz="1400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アレルギーのある方はご注意ください。</a:t>
            </a:r>
            <a:endParaRPr kumimoji="1" lang="en-US" altLang="ja-JP" sz="1400" dirty="0">
              <a:solidFill>
                <a:srgbClr val="FF0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D2A2D6-8D56-92A7-8598-66050BD34768}"/>
              </a:ext>
            </a:extLst>
          </p:cNvPr>
          <p:cNvSpPr txBox="1"/>
          <p:nvPr/>
        </p:nvSpPr>
        <p:spPr>
          <a:xfrm>
            <a:off x="2943564" y="3980184"/>
            <a:ext cx="5950179" cy="2908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方法</a:t>
            </a:r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endParaRPr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lang="ja-JP" altLang="en-US" sz="3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①みそ湯の入ったカップから少し口に含み、よく味わう。</a:t>
            </a:r>
            <a:endParaRPr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味を確かめたあと、みそ湯を別のカップに大さじ２入れる。</a:t>
            </a:r>
          </a:p>
          <a:p>
            <a:endParaRPr lang="en-US" altLang="ja-JP" sz="3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②①に水を加え、薄めたみそ湯をよく混ぜ、一口飲んで味を確認する。</a:t>
            </a:r>
          </a:p>
          <a:p>
            <a:endParaRPr lang="en-US" altLang="ja-JP" sz="3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③②にうま味調味料をほんの少し加えて、よくかき混ぜて味わってみる。</a:t>
            </a:r>
            <a:endParaRPr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lang="en-US" altLang="ja-JP" sz="3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lang="en-US" altLang="ja-JP" sz="3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en-US" altLang="ja-JP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lang="ja-JP" altLang="en-US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解説</a:t>
            </a:r>
            <a:r>
              <a:rPr lang="en-US" altLang="ja-JP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  <a:r>
              <a:rPr lang="ja-JP" altLang="en-US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さぁ、どんなふうに味が変わりましたか？おいしくなったと思う人はいますか</a:t>
            </a:r>
            <a:r>
              <a:rPr lang="en-US" altLang="ja-JP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? </a:t>
            </a:r>
            <a:r>
              <a:rPr lang="ja-JP" altLang="en-US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（みそ湯にうま味を加えた際の味の変化について考えさせる。）みそ湯にうま味を加えたことでおいしくなるということは、他の料理も同じです。</a:t>
            </a:r>
            <a:endParaRPr lang="en-US" altLang="ja-JP" sz="1400" dirty="0">
              <a:solidFill>
                <a:schemeClr val="accent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ja-JP" altLang="en-US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うま味はそれ だけではおいしいという味ではないですが、料理のおいしさに関係しているのです。</a:t>
            </a:r>
            <a:endParaRPr lang="en-US" altLang="ja-JP" sz="1400" dirty="0">
              <a:solidFill>
                <a:schemeClr val="accent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en-US" altLang="ja-JP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※</a:t>
            </a:r>
            <a:r>
              <a:rPr lang="ja-JP" altLang="en-US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より簡便化するには、みそ汁 </a:t>
            </a:r>
            <a:r>
              <a:rPr lang="en-US" altLang="ja-JP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(</a:t>
            </a:r>
            <a:r>
              <a:rPr lang="ja-JP" altLang="en-US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だし入り</a:t>
            </a:r>
            <a:r>
              <a:rPr lang="en-US" altLang="ja-JP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)</a:t>
            </a:r>
            <a:r>
              <a:rPr lang="ja-JP" altLang="en-US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と同じ濃度のみそ湯 </a:t>
            </a:r>
            <a:r>
              <a:rPr lang="en-US" altLang="ja-JP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(</a:t>
            </a:r>
            <a:r>
              <a:rPr lang="ja-JP" altLang="en-US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だし無し</a:t>
            </a:r>
            <a:r>
              <a:rPr lang="en-US" altLang="ja-JP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)</a:t>
            </a:r>
            <a:r>
              <a:rPr lang="ja-JP" altLang="en-US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を予め用意し、この</a:t>
            </a:r>
            <a:r>
              <a:rPr lang="en-US" altLang="ja-JP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</a:t>
            </a:r>
            <a:r>
              <a:rPr lang="ja-JP" altLang="en-US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種を比較させると低学年にもわかりやすくなります。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5F5DAE-105D-BEF2-023F-C544E3D5E539}"/>
              </a:ext>
            </a:extLst>
          </p:cNvPr>
          <p:cNvSpPr txBox="1"/>
          <p:nvPr/>
        </p:nvSpPr>
        <p:spPr>
          <a:xfrm>
            <a:off x="394754" y="1739473"/>
            <a:ext cx="1952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想定対象年齢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AAE488F-013D-6385-E4B8-8D43066DEECB}"/>
              </a:ext>
            </a:extLst>
          </p:cNvPr>
          <p:cNvSpPr txBox="1"/>
          <p:nvPr/>
        </p:nvSpPr>
        <p:spPr>
          <a:xfrm>
            <a:off x="394754" y="2161989"/>
            <a:ext cx="1952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用意するもの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D25E42F-AE1C-5E26-B0FC-BE6F988158F0}"/>
              </a:ext>
            </a:extLst>
          </p:cNvPr>
          <p:cNvSpPr txBox="1"/>
          <p:nvPr/>
        </p:nvSpPr>
        <p:spPr>
          <a:xfrm>
            <a:off x="394754" y="3519919"/>
            <a:ext cx="1952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授業想定時間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158744-32ED-8CED-5AFE-F3B1F6900CFB}"/>
              </a:ext>
            </a:extLst>
          </p:cNvPr>
          <p:cNvSpPr txBox="1"/>
          <p:nvPr/>
        </p:nvSpPr>
        <p:spPr>
          <a:xfrm>
            <a:off x="2918877" y="2101211"/>
            <a:ext cx="5653681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・みそ（だし入りでない、原料が大豆・米・みそだけのものが分かりやすい）</a:t>
            </a:r>
          </a:p>
          <a:p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・水（またはお湯）　・うま味調味料（「味の素</a:t>
            </a:r>
            <a:r>
              <a:rPr kumimoji="1" lang="en-US" altLang="ja-JP" sz="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®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」など）　　</a:t>
            </a:r>
          </a:p>
          <a:p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・試飲カップ　　　　・さじ（大・小）</a:t>
            </a:r>
          </a:p>
          <a:p>
            <a:endParaRPr kumimoji="1" lang="ja-JP" altLang="en-US" sz="3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事前の準備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みそ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80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ｇをお湯１Ｌで溶き、みそ湯を作っておく。</a:t>
            </a:r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　　　　　　　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人目安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50㎖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、１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L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で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20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人が体験できます。　</a:t>
            </a:r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EE2CE8-E87B-A8BC-85F7-64AE3F96E0A8}"/>
              </a:ext>
            </a:extLst>
          </p:cNvPr>
          <p:cNvSpPr txBox="1"/>
          <p:nvPr/>
        </p:nvSpPr>
        <p:spPr>
          <a:xfrm>
            <a:off x="2943564" y="1739473"/>
            <a:ext cx="5653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小学生（中高学年）以上</a:t>
            </a:r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F8BC91-2547-99FE-9179-C69AB778FDE9}"/>
              </a:ext>
            </a:extLst>
          </p:cNvPr>
          <p:cNvSpPr txBox="1"/>
          <p:nvPr/>
        </p:nvSpPr>
        <p:spPr>
          <a:xfrm>
            <a:off x="2943563" y="3519919"/>
            <a:ext cx="5653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20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分</a:t>
            </a:r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3A9DFE6-FFEC-36FA-1903-FC85820AB2BE}"/>
              </a:ext>
            </a:extLst>
          </p:cNvPr>
          <p:cNvSpPr txBox="1"/>
          <p:nvPr/>
        </p:nvSpPr>
        <p:spPr>
          <a:xfrm>
            <a:off x="2943563" y="3259316"/>
            <a:ext cx="5653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※</a:t>
            </a:r>
            <a:r>
              <a:rPr kumimoji="1" lang="ja-JP" altLang="en-US" sz="1400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みその種類や量は、地域に合わせてアレンジしてください。</a:t>
            </a:r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2241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7149</TotalTime>
  <Words>746</Words>
  <Application>Microsoft Office PowerPoint</Application>
  <PresentationFormat>画面に合わせる (4:3)</PresentationFormat>
  <Paragraphs>131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BIZ UDPゴシック</vt:lpstr>
      <vt:lpstr>BIZ UDP明朝 Medium</vt:lpstr>
      <vt:lpstr>Meiryo UI</vt:lpstr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Yoko Ogiwara</dc:creator>
  <cp:lastModifiedBy>Mika Konishi</cp:lastModifiedBy>
  <cp:revision>391</cp:revision>
  <cp:lastPrinted>2022-05-19T00:52:02Z</cp:lastPrinted>
  <dcterms:created xsi:type="dcterms:W3CDTF">2022-01-17T00:46:59Z</dcterms:created>
  <dcterms:modified xsi:type="dcterms:W3CDTF">2024-02-05T01:45:04Z</dcterms:modified>
</cp:coreProperties>
</file>