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6" r:id="rId1"/>
  </p:sldMasterIdLst>
  <p:notesMasterIdLst>
    <p:notesMasterId r:id="rId6"/>
  </p:notesMasterIdLst>
  <p:sldIdLst>
    <p:sldId id="761" r:id="rId2"/>
    <p:sldId id="2146846802" r:id="rId3"/>
    <p:sldId id="2146846844" r:id="rId4"/>
    <p:sldId id="2146846866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ko Ogiwara" initials="YO" lastIdx="1" clrIdx="0">
    <p:extLst>
      <p:ext uri="{19B8F6BF-5375-455C-9EA6-DF929625EA0E}">
        <p15:presenceInfo xmlns:p15="http://schemas.microsoft.com/office/powerpoint/2012/main" userId="S::yoko_ogiwara@ajinomoto.com::15fbe251-2596-413a-a2d4-ef4d9c900c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FFFCF3"/>
    <a:srgbClr val="D9D9D9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0" autoAdjust="0"/>
    <p:restoredTop sz="84588" autoAdjust="0"/>
  </p:normalViewPr>
  <p:slideViewPr>
    <p:cSldViewPr snapToGrid="0">
      <p:cViewPr varScale="1">
        <p:scale>
          <a:sx n="96" d="100"/>
          <a:sy n="96" d="100"/>
        </p:scale>
        <p:origin x="250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AEB0-69E1-4D86-ABCD-FB1B6302F0BE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EFB96-7983-4DBC-8C6F-F5353C3D3B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60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422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70462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12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186" y="4684630"/>
            <a:ext cx="5805630" cy="4474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6" tIns="45820" rIns="91636" bIns="45820"/>
          <a:lstStyle/>
          <a:p>
            <a:pPr eaLnBrk="1" hangingPunct="1">
              <a:lnSpc>
                <a:spcPct val="90000"/>
              </a:lnSpc>
            </a:pP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1444" name="ヘッダー プレースホルダー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5476" indent="-286722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6886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5641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64395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23150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81904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40659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99413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eaLnBrk="1" hangingPunct="1"/>
            <a:r>
              <a:rPr lang="ja-JP" altLang="en-US" sz="120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中学年向け　味覚教室</a:t>
            </a:r>
            <a:r>
              <a:rPr lang="en-US" altLang="ja-JP" sz="120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PPT</a:t>
            </a:r>
            <a:r>
              <a:rPr lang="ja-JP" altLang="en-US" sz="120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120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B</a:t>
            </a:r>
            <a:endParaRPr lang="ja-JP" altLang="en-US" sz="1200">
              <a:solidFill>
                <a:schemeClr val="bg2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1445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5476" indent="-286722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6886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5641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64395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23150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81904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40659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99413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eaLnBrk="1" hangingPunct="1"/>
            <a:fld id="{6A209216-495A-4ED9-A79A-249E5373E271}" type="slidenum">
              <a:rPr lang="ja-JP" altLang="en-US" sz="1200">
                <a:latin typeface="ＭＳ Ｐゴシック" pitchFamily="50" charset="-128"/>
                <a:ea typeface="ＭＳ Ｐゴシック" pitchFamily="50" charset="-128"/>
              </a:rPr>
              <a:pPr eaLnBrk="1" hangingPunct="1"/>
              <a:t>3</a:t>
            </a:fld>
            <a:endParaRPr lang="en-US" altLang="ja-JP" sz="120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646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EFB96-7983-4DBC-8C6F-F5353C3D3B5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37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96EF0A7-DEC0-4BD6-BA51-EFDAAFC00D0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11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B20AE-B7CE-4F07-BAA8-2FE4B0CAF8F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6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8463D-79D6-4388-83D4-05860A3D4AF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8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BC6566-9139-4138-88CF-FFD7D9DA136C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3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FC04163-FE7C-46E5-B8D1-F6EECF8C736E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F87D02-4D44-4341-9FCC-E6F53B65DCEF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1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DCCD59-D0CC-4383-98B2-36CFC9019870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1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300BA2-2E8B-4D82-BBD6-D6F09BC1B759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A44031-7F02-4440-B718-9B78DE9E894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92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927F38-667C-4170-A934-BDB41697A24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2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6C5293-6D97-48D3-BD90-E231D4A2A32A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6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8709" y="6492875"/>
            <a:ext cx="735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F19F1CB8-940A-447B-8AF6-946B66CFD11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43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356B48B7-221A-4E42-A656-05609856A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237" y="3838810"/>
            <a:ext cx="2961919" cy="249578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5C6387-04DB-3D54-DE84-F47ED4331702}"/>
              </a:ext>
            </a:extLst>
          </p:cNvPr>
          <p:cNvSpPr txBox="1"/>
          <p:nvPr/>
        </p:nvSpPr>
        <p:spPr>
          <a:xfrm>
            <a:off x="-2" y="112758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spc="20" dirty="0">
                <a:solidFill>
                  <a:srgbClr val="5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味の体験授業シリーズ </a:t>
            </a:r>
            <a:r>
              <a:rPr kumimoji="1" lang="en-US" altLang="ja-JP" sz="2800" spc="20" dirty="0">
                <a:solidFill>
                  <a:srgbClr val="5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2800" spc="20" dirty="0">
                <a:solidFill>
                  <a:srgbClr val="5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800" spc="20" dirty="0">
              <a:solidFill>
                <a:srgbClr val="5000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31CC2E-7E9F-DE79-1D2C-4B46BBE0FD83}"/>
              </a:ext>
            </a:extLst>
          </p:cNvPr>
          <p:cNvSpPr txBox="1"/>
          <p:nvPr/>
        </p:nvSpPr>
        <p:spPr>
          <a:xfrm>
            <a:off x="0" y="183588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 鼻つまみグミ体験 ～</a:t>
            </a:r>
            <a:endParaRPr kumimoji="1" lang="en-US" altLang="ja-JP" sz="5400" b="1" dirty="0">
              <a:solidFill>
                <a:srgbClr val="FF66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ロゴ&#10;&#10;自動的に生成された説明">
            <a:extLst>
              <a:ext uri="{FF2B5EF4-FFF2-40B4-BE49-F238E27FC236}">
                <a16:creationId xmlns:a16="http://schemas.microsoft.com/office/drawing/2014/main" id="{92D4C282-B483-0904-441F-3A7656A601D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31322"/>
            <a:ext cx="907045" cy="65692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E80A7A-0AB6-297B-BDB9-C27EB6BB129A}"/>
              </a:ext>
            </a:extLst>
          </p:cNvPr>
          <p:cNvSpPr txBox="1"/>
          <p:nvPr/>
        </p:nvSpPr>
        <p:spPr>
          <a:xfrm>
            <a:off x="-3" y="3059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ねらい：においと味、おいしさの関係を発見する</a:t>
            </a:r>
          </a:p>
        </p:txBody>
      </p:sp>
    </p:spTree>
    <p:extLst>
      <p:ext uri="{BB962C8B-B14F-4D97-AF65-F5344CB8AC3E}">
        <p14:creationId xmlns:p14="http://schemas.microsoft.com/office/powerpoint/2010/main" val="289428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0BB18F1-39F8-441C-A7A0-89850936C786}"/>
              </a:ext>
            </a:extLst>
          </p:cNvPr>
          <p:cNvSpPr/>
          <p:nvPr/>
        </p:nvSpPr>
        <p:spPr>
          <a:xfrm>
            <a:off x="466010" y="531439"/>
            <a:ext cx="6626269" cy="860994"/>
          </a:xfrm>
          <a:prstGeom prst="roundRect">
            <a:avLst>
              <a:gd name="adj" fmla="val 3016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36392E8-96AE-49BD-A164-B0E9553B15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80" r="-8380"/>
          <a:stretch/>
        </p:blipFill>
        <p:spPr>
          <a:xfrm>
            <a:off x="7218993" y="225859"/>
            <a:ext cx="1776340" cy="1342251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A29F76EC-7758-4D55-A10D-9B1A182147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74" y="445897"/>
            <a:ext cx="1123683" cy="112732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3E75A8-4125-45B1-9C8C-F69667BC654A}"/>
              </a:ext>
            </a:extLst>
          </p:cNvPr>
          <p:cNvSpPr txBox="1"/>
          <p:nvPr/>
        </p:nvSpPr>
        <p:spPr>
          <a:xfrm>
            <a:off x="2037053" y="-515241"/>
            <a:ext cx="502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b="1" dirty="0">
              <a:solidFill>
                <a:srgbClr val="8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B4C6DD-D188-49F7-BD02-B6ADEDADCF5F}"/>
              </a:ext>
            </a:extLst>
          </p:cNvPr>
          <p:cNvSpPr txBox="1"/>
          <p:nvPr/>
        </p:nvSpPr>
        <p:spPr>
          <a:xfrm>
            <a:off x="568715" y="681119"/>
            <a:ext cx="1026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kumimoji="1" lang="ja-JP" altLang="en-US" sz="2000" spc="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</a:t>
            </a:r>
            <a:endParaRPr kumimoji="1" lang="en-US" altLang="ja-JP" sz="2000" spc="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A4AE50D1-52F0-491D-A2A7-9BF07299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46" y="2068180"/>
            <a:ext cx="5997193" cy="1512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kumimoji="1" lang="ja-JP" altLang="en-US" sz="4400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鼻をつまんで</a:t>
            </a:r>
            <a:br>
              <a:rPr kumimoji="1" lang="ja-JP" altLang="en-US" sz="4400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4400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食べてみると･･･？</a:t>
            </a:r>
            <a:endParaRPr kumimoji="1" lang="en-US" altLang="ja-JP" sz="4400" dirty="0">
              <a:solidFill>
                <a:srgbClr val="FF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8DF311-1E58-4338-A181-6E85568605CA}"/>
              </a:ext>
            </a:extLst>
          </p:cNvPr>
          <p:cNvSpPr txBox="1"/>
          <p:nvPr/>
        </p:nvSpPr>
        <p:spPr>
          <a:xfrm>
            <a:off x="1804171" y="706806"/>
            <a:ext cx="2996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800000"/>
                </a:solidFill>
                <a:effectLst>
                  <a:glow rad="1143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鼻つまみグミ体験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541BA3F-D5BD-A8A6-BE68-6C9A34B5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6495" y="6492875"/>
            <a:ext cx="407505" cy="365125"/>
          </a:xfrm>
        </p:spPr>
        <p:txBody>
          <a:bodyPr/>
          <a:lstStyle/>
          <a:p>
            <a:r>
              <a:rPr kumimoji="1" lang="en-US" altLang="ja-JP" dirty="0"/>
              <a:t>1</a:t>
            </a:r>
          </a:p>
        </p:txBody>
      </p:sp>
      <p:pic>
        <p:nvPicPr>
          <p:cNvPr id="3" name="図 2" descr="口を開けている子供&#10;&#10;自動的に生成された説明">
            <a:extLst>
              <a:ext uri="{FF2B5EF4-FFF2-40B4-BE49-F238E27FC236}">
                <a16:creationId xmlns:a16="http://schemas.microsoft.com/office/drawing/2014/main" id="{37DD9E30-9658-C8C1-C5C3-E165FE5AE0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73" y="3863188"/>
            <a:ext cx="3692176" cy="2463373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4F0FF956-BE7B-4E97-B304-295926656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7" y="2276475"/>
            <a:ext cx="2676525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15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2"/>
          <p:cNvSpPr txBox="1">
            <a:spLocks noChangeArrowheads="1"/>
          </p:cNvSpPr>
          <p:nvPr/>
        </p:nvSpPr>
        <p:spPr bwMode="auto">
          <a:xfrm>
            <a:off x="5848350" y="16827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endParaRPr lang="ja-JP" altLang="ja-JP" sz="2000" b="1" i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15" name="Rectangle 16"/>
          <p:cNvSpPr>
            <a:spLocks noChangeArrowheads="1"/>
          </p:cNvSpPr>
          <p:nvPr/>
        </p:nvSpPr>
        <p:spPr bwMode="auto">
          <a:xfrm>
            <a:off x="457200" y="19298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5400" u="sng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味を感じる仕組み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5F2C1FA-B745-3D8F-8933-14B46431B3A9}"/>
              </a:ext>
            </a:extLst>
          </p:cNvPr>
          <p:cNvGrpSpPr/>
          <p:nvPr/>
        </p:nvGrpSpPr>
        <p:grpSpPr>
          <a:xfrm>
            <a:off x="1457254" y="1510113"/>
            <a:ext cx="7386007" cy="4779963"/>
            <a:chOff x="713134" y="1740893"/>
            <a:chExt cx="7702262" cy="4779963"/>
          </a:xfrm>
        </p:grpSpPr>
        <p:pic>
          <p:nvPicPr>
            <p:cNvPr id="13317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134" y="1740893"/>
              <a:ext cx="7561263" cy="4779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BD33E11B-088E-1C2F-0952-0643C53B9157}"/>
                </a:ext>
              </a:extLst>
            </p:cNvPr>
            <p:cNvGrpSpPr/>
            <p:nvPr/>
          </p:nvGrpSpPr>
          <p:grpSpPr>
            <a:xfrm>
              <a:off x="5292248" y="4213156"/>
              <a:ext cx="3123148" cy="2127839"/>
              <a:chOff x="5292248" y="4213156"/>
              <a:chExt cx="3123148" cy="2127839"/>
            </a:xfrm>
          </p:grpSpPr>
          <p:sp>
            <p:nvSpPr>
              <p:cNvPr id="13318" name="Line 8"/>
              <p:cNvSpPr>
                <a:spLocks noChangeShapeType="1"/>
              </p:cNvSpPr>
              <p:nvPr/>
            </p:nvSpPr>
            <p:spPr bwMode="auto">
              <a:xfrm flipH="1" flipV="1">
                <a:off x="7322126" y="4213156"/>
                <a:ext cx="720725" cy="122396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3319" name="Text Box 9"/>
              <p:cNvSpPr txBox="1">
                <a:spLocks noChangeArrowheads="1"/>
              </p:cNvSpPr>
              <p:nvPr/>
            </p:nvSpPr>
            <p:spPr bwMode="auto">
              <a:xfrm>
                <a:off x="5292248" y="5756220"/>
                <a:ext cx="144296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2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ゆうかくにゅうとう</a:t>
                </a:r>
              </a:p>
              <a:p>
                <a:pPr algn="ctr" eaLnBrk="1" hangingPunct="1"/>
                <a:r>
                  <a:rPr lang="ja-JP" altLang="en-US" sz="20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 有郭乳頭</a:t>
                </a:r>
              </a:p>
            </p:txBody>
          </p:sp>
          <p:sp>
            <p:nvSpPr>
              <p:cNvPr id="13320" name="Text Box 10"/>
              <p:cNvSpPr txBox="1">
                <a:spLocks noChangeArrowheads="1"/>
              </p:cNvSpPr>
              <p:nvPr/>
            </p:nvSpPr>
            <p:spPr bwMode="auto">
              <a:xfrm>
                <a:off x="7687898" y="5444759"/>
                <a:ext cx="727498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charset="0"/>
                    <a:ea typeface="HGP創英角ﾎﾟｯﾌﾟ体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2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みらい</a:t>
                </a:r>
              </a:p>
              <a:p>
                <a:pPr algn="ctr" eaLnBrk="1" hangingPunct="1"/>
                <a:r>
                  <a:rPr lang="ja-JP" altLang="en-US" sz="20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味蕾</a:t>
                </a:r>
              </a:p>
            </p:txBody>
          </p:sp>
        </p:grpSp>
      </p:grpSp>
      <p:sp>
        <p:nvSpPr>
          <p:cNvPr id="11" name="スライド番号プレースホルダ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algn="r" eaLnBrk="1" hangingPunct="1"/>
            <a:endParaRPr kumimoji="1" lang="en-US" altLang="ja-JP" sz="14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7">
            <a:extLst>
              <a:ext uri="{FF2B5EF4-FFF2-40B4-BE49-F238E27FC236}">
                <a16:creationId xmlns:a16="http://schemas.microsoft.com/office/drawing/2014/main" id="{11F42496-A348-BA89-BA20-0A78EB26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6495" y="6492875"/>
            <a:ext cx="407505" cy="365125"/>
          </a:xfrm>
        </p:spPr>
        <p:txBody>
          <a:bodyPr/>
          <a:lstStyle/>
          <a:p>
            <a:r>
              <a:rPr kumimoji="1" lang="en-US" altLang="ja-JP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377242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BFB0152-4FF4-D555-79A5-FFBF07FD0B4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404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8A8FE2-CCBD-B1DB-137E-673510F9D77D}"/>
              </a:ext>
            </a:extLst>
          </p:cNvPr>
          <p:cNvSpPr txBox="1"/>
          <p:nvPr/>
        </p:nvSpPr>
        <p:spPr>
          <a:xfrm>
            <a:off x="111178" y="75085"/>
            <a:ext cx="166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effectLst>
                  <a:glow rad="114300">
                    <a:schemeClr val="bg1"/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学習指導案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72200B-B167-056B-5544-7B6B99938E0D}"/>
              </a:ext>
            </a:extLst>
          </p:cNvPr>
          <p:cNvSpPr txBox="1"/>
          <p:nvPr/>
        </p:nvSpPr>
        <p:spPr>
          <a:xfrm>
            <a:off x="394754" y="1368636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学習のねらい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9ADAF-EB30-F254-AD97-66C9C61A6E1E}"/>
              </a:ext>
            </a:extLst>
          </p:cNvPr>
          <p:cNvSpPr txBox="1"/>
          <p:nvPr/>
        </p:nvSpPr>
        <p:spPr>
          <a:xfrm>
            <a:off x="132005" y="595210"/>
            <a:ext cx="8075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このページは体験のねらいや進行について記載しています。授業のご参考にしてください。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24AC90-2FA7-2365-A480-2ED4A82FBF4C}"/>
              </a:ext>
            </a:extLst>
          </p:cNvPr>
          <p:cNvSpPr txBox="1"/>
          <p:nvPr/>
        </p:nvSpPr>
        <p:spPr>
          <a:xfrm>
            <a:off x="394754" y="3777870"/>
            <a:ext cx="1185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進行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28567-D402-6F36-3F8A-6DC9409079D2}"/>
              </a:ext>
            </a:extLst>
          </p:cNvPr>
          <p:cNvSpPr txBox="1"/>
          <p:nvPr/>
        </p:nvSpPr>
        <p:spPr>
          <a:xfrm>
            <a:off x="2943564" y="1368636"/>
            <a:ext cx="5653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鼻をつまんでにおいがしない状態でグミを食べて、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「におい」が味のおいしさに関係していることを知る。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アレルギーのある方はご注意ください。</a:t>
            </a:r>
            <a:endParaRPr kumimoji="1" lang="en-US" altLang="ja-JP" sz="14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D2A2D6-8D56-92A7-8598-66050BD34768}"/>
              </a:ext>
            </a:extLst>
          </p:cNvPr>
          <p:cNvSpPr txBox="1"/>
          <p:nvPr/>
        </p:nvSpPr>
        <p:spPr>
          <a:xfrm>
            <a:off x="2943564" y="3777870"/>
            <a:ext cx="6200436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①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グミを生徒にひとつずつ配る。</a:t>
            </a: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②鼻をつまませ、そのままグミを口に入れさせる。</a:t>
            </a: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③ 「どのような味がしますか」と発問し、味を感じさせる。</a:t>
            </a: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甘い、酸っぱい、だけで、果物の味はほとんど感じない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</a:p>
          <a:p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④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味を感じさせた後、 「一斉に」 指をはなさせる。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指をはなすと、一気においが広がり、グミが果物の味 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いつもの味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だと分かる。この体験によって、においもおいしさにとって大切であることを体感できる。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en-US" altLang="ja-JP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2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２ページの解説：味を感じる場所は「舌」です。わたしたちは、このざらざらしたところで味を感じています。（</a:t>
            </a:r>
            <a:r>
              <a:rPr lang="en-US" altLang="ja-JP" sz="12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12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右の拡大図を指し示す）このざらざらしたところには、小さな溝があって、その奥の味蕾というところで、味を感じます。良く噛むと、食べ物が細かくなって、唾液と味がまざります。その味がこの味蕾にさわることで、皆さんは味を感じます。つまり、よく噛んで食べるということは、おいしく食べることにとっても大事なことなんです。ぜひ今日の食事から、よく噛んで、おいしさを味わって食べてみてください。</a:t>
            </a:r>
            <a:endParaRPr lang="en-US" altLang="ja-JP" sz="1200" dirty="0">
              <a:solidFill>
                <a:schemeClr val="accent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5F5DAE-105D-BEF2-023F-C544E3D5E539}"/>
              </a:ext>
            </a:extLst>
          </p:cNvPr>
          <p:cNvSpPr txBox="1"/>
          <p:nvPr/>
        </p:nvSpPr>
        <p:spPr>
          <a:xfrm>
            <a:off x="394754" y="2154484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想定対象年齢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AE488F-013D-6385-E4B8-8D43066DEECB}"/>
              </a:ext>
            </a:extLst>
          </p:cNvPr>
          <p:cNvSpPr txBox="1"/>
          <p:nvPr/>
        </p:nvSpPr>
        <p:spPr>
          <a:xfrm>
            <a:off x="394754" y="2624197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用意するもの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25E42F-AE1C-5E26-B0FC-BE6F988158F0}"/>
              </a:ext>
            </a:extLst>
          </p:cNvPr>
          <p:cNvSpPr txBox="1"/>
          <p:nvPr/>
        </p:nvSpPr>
        <p:spPr>
          <a:xfrm>
            <a:off x="394754" y="3264511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授業想定時間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158744-32ED-8CED-5AFE-F3B1F6900CFB}"/>
              </a:ext>
            </a:extLst>
          </p:cNvPr>
          <p:cNvSpPr txBox="1"/>
          <p:nvPr/>
        </p:nvSpPr>
        <p:spPr>
          <a:xfrm>
            <a:off x="2943563" y="2624197"/>
            <a:ext cx="5653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グミキャンディー（ジェリービーンズでも可）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色や形から味が連想できないもの　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EE2CE8-E87B-A8BC-85F7-64AE3F96E0A8}"/>
              </a:ext>
            </a:extLst>
          </p:cNvPr>
          <p:cNvSpPr txBox="1"/>
          <p:nvPr/>
        </p:nvSpPr>
        <p:spPr>
          <a:xfrm>
            <a:off x="2943564" y="2154484"/>
            <a:ext cx="565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小学生低学年以上（未就学児もサポートにより可）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F8BC91-2547-99FE-9179-C69AB778FDE9}"/>
              </a:ext>
            </a:extLst>
          </p:cNvPr>
          <p:cNvSpPr txBox="1"/>
          <p:nvPr/>
        </p:nvSpPr>
        <p:spPr>
          <a:xfrm>
            <a:off x="2943563" y="3264511"/>
            <a:ext cx="565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15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分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24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7024</TotalTime>
  <Words>415</Words>
  <Application>Microsoft Office PowerPoint</Application>
  <PresentationFormat>画面に合わせる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BIZ UDPゴシック</vt:lpstr>
      <vt:lpstr>BIZ UDP明朝 Medium</vt:lpstr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Yoko Ogiwara</dc:creator>
  <cp:lastModifiedBy>Mika Konishi</cp:lastModifiedBy>
  <cp:revision>383</cp:revision>
  <cp:lastPrinted>2022-05-19T00:52:02Z</cp:lastPrinted>
  <dcterms:created xsi:type="dcterms:W3CDTF">2022-01-17T00:46:59Z</dcterms:created>
  <dcterms:modified xsi:type="dcterms:W3CDTF">2024-02-05T00:13:51Z</dcterms:modified>
</cp:coreProperties>
</file>