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146846905" r:id="rId2"/>
    <p:sldId id="2146846916" r:id="rId3"/>
    <p:sldId id="2146846910" r:id="rId4"/>
    <p:sldId id="2146846917" r:id="rId5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HGP創英角ﾎﾟｯﾌﾟ体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1247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　由里子" initials="齋藤　由里子" lastIdx="60" clrIdx="0">
    <p:extLst>
      <p:ext uri="{19B8F6BF-5375-455C-9EA6-DF929625EA0E}">
        <p15:presenceInfo xmlns:p15="http://schemas.microsoft.com/office/powerpoint/2012/main" userId="S-1-5-21-1560543840-1706770251-621696214-295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AC1"/>
    <a:srgbClr val="FFFFCC"/>
    <a:srgbClr val="FF6600"/>
    <a:srgbClr val="000000"/>
    <a:srgbClr val="E7F6FF"/>
    <a:srgbClr val="CCECFF"/>
    <a:srgbClr val="0070C0"/>
    <a:srgbClr val="FFCC99"/>
    <a:srgbClr val="A50021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5838" autoAdjust="0"/>
  </p:normalViewPr>
  <p:slideViewPr>
    <p:cSldViewPr showGuides="1">
      <p:cViewPr varScale="1">
        <p:scale>
          <a:sx n="77" d="100"/>
          <a:sy n="77" d="100"/>
        </p:scale>
        <p:origin x="1393" y="43"/>
      </p:cViewPr>
      <p:guideLst>
        <p:guide orient="horz" pos="2568"/>
        <p:guide pos="12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3062" y="-36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1" y="2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8" rIns="91418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39277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1" y="9439277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251D797-A55A-4BB9-A89A-97B758BB90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9982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defTabSz="91271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1" y="2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algn="r" defTabSz="91271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22338" y="746125"/>
            <a:ext cx="4970462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79453" y="4721228"/>
            <a:ext cx="5448300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9277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1" tIns="45657" rIns="91311" bIns="45657" numCol="1" anchor="b" anchorCtr="0" compatLnSpc="1">
            <a:prstTxWarp prst="textNoShape">
              <a:avLst/>
            </a:prstTxWarp>
          </a:bodyPr>
          <a:lstStyle>
            <a:lvl1pPr defTabSz="91271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1" y="9439277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1" tIns="45657" rIns="91311" bIns="45657" numCol="1" anchor="b" anchorCtr="0" compatLnSpc="1">
            <a:prstTxWarp prst="textNoShape">
              <a:avLst/>
            </a:prstTxWarp>
          </a:bodyPr>
          <a:lstStyle>
            <a:lvl1pPr algn="r" defTabSz="91271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0CE818D-88FC-4CB2-9EFB-D2EDA821327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722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j-lt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左下のスピーカー アイコンで音声が再生されます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おいしいって、なぁに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私にとっておいしいものが、あなたにとっておいしいとは限りません。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今日は、味を感じる仕組みと、おいしさについて考えてみましょう。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E818D-88FC-4CB2-9EFB-D2EDA8213276}" type="slidenum">
              <a:rPr lang="ja-JP" altLang="en-US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172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左下のスピーカー アイコンで音声が再生されます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eaLnBrk="1" hangingPunct="1"/>
            <a:endParaRPr lang="en-US" altLang="ja-JP" sz="1050" dirty="0">
              <a:latin typeface="+mj-lt"/>
              <a:ea typeface="Meiryo UI"/>
            </a:endParaRPr>
          </a:p>
          <a:p>
            <a:pPr eaLnBrk="1" hangingPunct="1"/>
            <a:r>
              <a:rPr lang="ja-JP" altLang="en-US" sz="1050" dirty="0">
                <a:latin typeface="+mj-lt"/>
                <a:ea typeface="Meiryo UI"/>
              </a:rPr>
              <a:t>味を感じる場所は「舌」です。</a:t>
            </a:r>
            <a:endParaRPr lang="ja-JP" altLang="en-US" sz="1050" dirty="0">
              <a:latin typeface="+mj-lt"/>
              <a:ea typeface="Meiryo UI" panose="020B0604030504040204" pitchFamily="50" charset="-128"/>
            </a:endParaRPr>
          </a:p>
          <a:p>
            <a:pPr eaLnBrk="1" hangingPunct="1"/>
            <a:r>
              <a:rPr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舌の表面のざらざらしたところを乳頭と言います。</a:t>
            </a:r>
          </a:p>
          <a:p>
            <a:r>
              <a:rPr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その乳頭には小さな溝があり、その中にある味蕾（みらい）に食べものの味が触れると脳に刺激が伝わって味を感じます。</a:t>
            </a:r>
          </a:p>
          <a:p>
            <a:r>
              <a:rPr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「よく噛んでゆっくり食べなさい」といわれたことはありませんか？</a:t>
            </a:r>
            <a:endParaRPr lang="ja-JP" altLang="ja-JP" sz="1050" dirty="0">
              <a:solidFill>
                <a:srgbClr val="FF0000"/>
              </a:solidFill>
              <a:latin typeface="+mj-lt"/>
              <a:cs typeface="Arial"/>
            </a:endParaRPr>
          </a:p>
          <a:p>
            <a:pPr eaLnBrk="1" hangingPunct="1"/>
            <a:r>
              <a:rPr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よく噛むと食べ物が細かくなって唾液と混ざりやすくなるので、より強く味を感じることができます。</a:t>
            </a:r>
          </a:p>
          <a:p>
            <a:pPr eaLnBrk="1" hangingPunct="1"/>
            <a:r>
              <a:rPr lang="ja-JP" altLang="en-US" sz="1050" u="none" dirty="0">
                <a:solidFill>
                  <a:srgbClr val="FF0000"/>
                </a:solidFill>
                <a:latin typeface="+mj-lt"/>
                <a:ea typeface="Meiryo UI"/>
              </a:rPr>
              <a:t>そしてこれがおいしく食べるということにつながっているのです。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E818D-88FC-4CB2-9EFB-D2EDA8213276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76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左下のスピーカー アイコンで音声が再生されます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eaLnBrk="1" hangingPunct="1"/>
            <a:endParaRPr lang="en-US" altLang="ja-JP" sz="1050" dirty="0">
              <a:latin typeface="+mn-lt"/>
              <a:ea typeface="Meiryo UI"/>
            </a:endParaRPr>
          </a:p>
          <a:p>
            <a:pPr eaLnBrk="1" hangingPunct="1"/>
            <a:r>
              <a:rPr lang="ja-JP" altLang="en-US" sz="1050" dirty="0">
                <a:latin typeface="+mn-lt"/>
                <a:ea typeface="Meiryo UI"/>
              </a:rPr>
              <a:t>５つの味</a:t>
            </a:r>
            <a:r>
              <a:rPr lang="en-US" altLang="ja-JP" sz="1050" dirty="0">
                <a:latin typeface="+mn-lt"/>
                <a:ea typeface="Meiryo UI"/>
              </a:rPr>
              <a:t>(</a:t>
            </a:r>
            <a:r>
              <a:rPr lang="ja-JP" altLang="en-US" sz="1050" dirty="0">
                <a:latin typeface="+mn-lt"/>
                <a:ea typeface="Meiryo UI"/>
              </a:rPr>
              <a:t>甘味、塩味、酸味、苦味、うま味</a:t>
            </a:r>
            <a:r>
              <a:rPr lang="en-US" altLang="ja-JP" sz="1050" dirty="0">
                <a:latin typeface="+mn-lt"/>
                <a:ea typeface="Meiryo UI"/>
              </a:rPr>
              <a:t>)</a:t>
            </a:r>
            <a:r>
              <a:rPr lang="ja-JP" altLang="en-US" sz="1050" dirty="0">
                <a:latin typeface="+mn-lt"/>
                <a:ea typeface="Meiryo UI"/>
              </a:rPr>
              <a:t>には、ヒトが生きていく上でとても重要なシグナル、信号のような役目を果たしています。</a:t>
            </a:r>
            <a:endParaRPr lang="en-US" altLang="ja-JP" sz="1050" dirty="0">
              <a:latin typeface="+mn-lt"/>
              <a:ea typeface="Meiryo UI"/>
            </a:endParaRPr>
          </a:p>
          <a:p>
            <a:pPr eaLnBrk="1" hangingPunct="1"/>
            <a:r>
              <a:rPr lang="ja-JP" altLang="en-US" sz="1050" dirty="0">
                <a:latin typeface="+mn-lt"/>
                <a:ea typeface="Meiryo UI"/>
              </a:rPr>
              <a:t>甘味は、エネルギー、そして塩味はミネラル成分が体に入ってきたことを知らせます。</a:t>
            </a:r>
            <a:endParaRPr lang="en-US" altLang="ja-JP" sz="1050" dirty="0">
              <a:latin typeface="+mn-lt"/>
              <a:ea typeface="Meiryo UI"/>
            </a:endParaRPr>
          </a:p>
          <a:p>
            <a:pPr eaLnBrk="1" hangingPunct="1"/>
            <a:r>
              <a:rPr lang="ja-JP" altLang="en-US" sz="1050" dirty="0">
                <a:latin typeface="+mn-lt"/>
                <a:ea typeface="Meiryo UI"/>
              </a:rPr>
              <a:t>酸味は、これは腐っているのではないか、まだ未熟で食べられないのでは？といった注意のお知らせです。</a:t>
            </a:r>
            <a:endParaRPr lang="en-US" altLang="ja-JP" sz="1050" dirty="0">
              <a:latin typeface="+mn-lt"/>
              <a:ea typeface="Meiryo UI"/>
            </a:endParaRPr>
          </a:p>
          <a:p>
            <a:pPr eaLnBrk="1" hangingPunct="1"/>
            <a:r>
              <a:rPr lang="ja-JP" altLang="en-US" sz="1050" dirty="0">
                <a:latin typeface="+mn-lt"/>
                <a:ea typeface="Meiryo UI"/>
              </a:rPr>
              <a:t>しかし、ここにあるお酢やレモンが食べられるのは、「レモンはこういう味がする」ということを</a:t>
            </a:r>
          </a:p>
          <a:p>
            <a:pPr eaLnBrk="1" hangingPunct="1"/>
            <a:r>
              <a:rPr lang="ja-JP" altLang="en-US" sz="1050" dirty="0">
                <a:latin typeface="+mn-lt"/>
                <a:ea typeface="Meiryo UI"/>
              </a:rPr>
              <a:t>経験によって知っているため、食べることができます。</a:t>
            </a:r>
            <a:endParaRPr lang="en-US" altLang="ja-JP" sz="1050" dirty="0">
              <a:latin typeface="+mn-lt"/>
              <a:ea typeface="Meiryo UI"/>
            </a:endParaRPr>
          </a:p>
          <a:p>
            <a:pPr eaLnBrk="1" hangingPunct="1"/>
            <a:r>
              <a:rPr lang="ja-JP" altLang="en-US" sz="1050" dirty="0">
                <a:latin typeface="+mn-lt"/>
                <a:ea typeface="Meiryo UI"/>
              </a:rPr>
              <a:t>苦味も、同じく危険を知らせる味で、他の味に比べてとても少ない量でも感じることができますが、</a:t>
            </a:r>
            <a:endParaRPr lang="en-US" altLang="ja-JP" sz="1050" dirty="0">
              <a:latin typeface="+mn-lt"/>
              <a:ea typeface="Meiryo UI"/>
            </a:endParaRPr>
          </a:p>
          <a:p>
            <a:pPr eaLnBrk="1" hangingPunct="1"/>
            <a:r>
              <a:rPr lang="ja-JP" altLang="en-US" sz="1050" dirty="0">
                <a:latin typeface="+mn-lt"/>
                <a:ea typeface="Meiryo UI"/>
              </a:rPr>
              <a:t>これも経験によって</a:t>
            </a:r>
            <a:r>
              <a:rPr lang="ja-JP" altLang="en-US" sz="1050" dirty="0">
                <a:solidFill>
                  <a:srgbClr val="FF0000"/>
                </a:solidFill>
                <a:latin typeface="+mn-lt"/>
                <a:ea typeface="Meiryo UI"/>
              </a:rPr>
              <a:t>コーヒーを飲めたり、苦瓜（ゴーヤ）を食べられるのです。</a:t>
            </a:r>
          </a:p>
          <a:p>
            <a:pPr eaLnBrk="1" hangingPunct="1"/>
            <a:r>
              <a:rPr lang="ja-JP" altLang="en-US" sz="1050" dirty="0">
                <a:latin typeface="+mn-lt"/>
                <a:ea typeface="Meiryo UI" panose="020B0604030504040204" pitchFamily="50" charset="-128"/>
              </a:rPr>
              <a:t>それでは、うま味は何のシグナルでしょうか？</a:t>
            </a:r>
            <a:endParaRPr lang="en-US" altLang="ja-JP" sz="1050" dirty="0">
              <a:latin typeface="+mn-lt"/>
              <a:ea typeface="Meiryo UI" panose="020B0604030504040204" pitchFamily="50" charset="-128"/>
            </a:endParaRPr>
          </a:p>
          <a:p>
            <a:pPr eaLnBrk="1" hangingPunct="1"/>
            <a:r>
              <a:rPr lang="ja-JP" altLang="en-US" sz="1050" dirty="0">
                <a:latin typeface="+mn-lt"/>
                <a:ea typeface="Meiryo UI" panose="020B0604030504040204" pitchFamily="50" charset="-128"/>
              </a:rPr>
              <a:t>うま味は、「必要なたんぱく質が含まれている」ということを示す大切なシグナルなのです。</a:t>
            </a:r>
            <a:endParaRPr lang="en-US" altLang="ja-JP" sz="1050" dirty="0">
              <a:latin typeface="+mn-lt"/>
              <a:ea typeface="Meiryo UI" panose="020B0604030504040204" pitchFamily="50" charset="-128"/>
            </a:endParaRPr>
          </a:p>
          <a:p>
            <a:pPr eaLnBrk="1" hangingPunct="1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うま味成分で最も代表的なものは、昆布などに含まれるグルタミン酸です。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うま味は和食ではだしの中に多く含まれ、料理に欠かせない味ですが、私たちの体にとっても重要な意味があるということです。</a:t>
            </a:r>
          </a:p>
          <a:p>
            <a:pPr eaLnBrk="1" hangingPunct="1"/>
            <a:endParaRPr lang="ja-JP" altLang="en-US" sz="1050" dirty="0">
              <a:latin typeface="+mn-lt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E818D-88FC-4CB2-9EFB-D2EDA8213276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772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左下のスピーカー アイコンで音声が再生されます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kumimoji="1" lang="en-US" altLang="ja-JP" sz="1050">
              <a:latin typeface="+mj-lt"/>
              <a:ea typeface="Meiryo UI"/>
            </a:endParaRPr>
          </a:p>
          <a:p>
            <a:r>
              <a:rPr kumimoji="1" lang="ja-JP" altLang="en-US" sz="1050">
                <a:latin typeface="+mj-lt"/>
                <a:ea typeface="Meiryo UI"/>
              </a:rPr>
              <a:t>舌</a:t>
            </a:r>
            <a:r>
              <a:rPr kumimoji="1" lang="ja-JP" altLang="en-US" sz="1050" dirty="0">
                <a:latin typeface="+mj-lt"/>
                <a:ea typeface="Meiryo UI"/>
              </a:rPr>
              <a:t>にある「味蕾」で感じることのできる味は、５つしかありません。</a:t>
            </a:r>
            <a:endParaRPr lang="ja-JP" altLang="en-US" sz="1050" dirty="0">
              <a:latin typeface="+mj-lt"/>
              <a:ea typeface="Meiryo UI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この５つの味を、５基本味といい、「甘味」「塩味」「酸味」「苦味」「うま味」があります。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辛味や渋みは、味ではなく、舌で感じる刺激になります。　これらを含めて、</a:t>
            </a:r>
            <a:r>
              <a:rPr kumimoji="1" lang="en-US" altLang="ja-JP" sz="1050" dirty="0">
                <a:solidFill>
                  <a:srgbClr val="FF0000"/>
                </a:solidFill>
                <a:latin typeface="+mj-lt"/>
                <a:ea typeface="Meiryo UI"/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味覚</a:t>
            </a:r>
            <a:r>
              <a:rPr kumimoji="1" lang="en-US" altLang="ja-JP" sz="1050" dirty="0">
                <a:solidFill>
                  <a:srgbClr val="FF0000"/>
                </a:solidFill>
                <a:latin typeface="+mj-lt"/>
                <a:ea typeface="Meiryo UI"/>
              </a:rPr>
              <a:t>】</a:t>
            </a:r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といいます。</a:t>
            </a:r>
            <a:endParaRPr lang="en-US" altLang="ja-JP" sz="1050" dirty="0">
              <a:solidFill>
                <a:srgbClr val="FF0000"/>
              </a:solidFill>
              <a:latin typeface="+mj-lt"/>
              <a:ea typeface="Meiryo UI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さらに舌で感じるもの以外に、</a:t>
            </a:r>
            <a:r>
              <a:rPr kumimoji="1" lang="en-US" altLang="ja-JP" sz="1050" dirty="0">
                <a:solidFill>
                  <a:srgbClr val="FF0000"/>
                </a:solidFill>
                <a:latin typeface="+mj-lt"/>
                <a:ea typeface="Meiryo UI"/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嗅覚</a:t>
            </a:r>
            <a:r>
              <a:rPr kumimoji="1" lang="en-US" altLang="ja-JP" sz="1050" dirty="0">
                <a:solidFill>
                  <a:srgbClr val="FF0000"/>
                </a:solidFill>
                <a:latin typeface="+mj-lt"/>
                <a:ea typeface="Meiryo UI"/>
              </a:rPr>
              <a:t>】</a:t>
            </a:r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で感じる香り、</a:t>
            </a:r>
            <a:r>
              <a:rPr kumimoji="1" lang="en-US" altLang="ja-JP" sz="1050" dirty="0">
                <a:solidFill>
                  <a:srgbClr val="FF0000"/>
                </a:solidFill>
                <a:latin typeface="+mj-lt"/>
                <a:ea typeface="Meiryo UI"/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視覚</a:t>
            </a:r>
            <a:r>
              <a:rPr kumimoji="1" lang="en-US" altLang="ja-JP" sz="1050" dirty="0">
                <a:solidFill>
                  <a:srgbClr val="FF0000"/>
                </a:solidFill>
                <a:latin typeface="+mj-lt"/>
                <a:ea typeface="Meiryo UI"/>
              </a:rPr>
              <a:t>】</a:t>
            </a:r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で感じる形や色、ツヤ感などの見た目、</a:t>
            </a:r>
            <a:endParaRPr lang="en-US" altLang="ja-JP" sz="1050" dirty="0">
              <a:solidFill>
                <a:srgbClr val="FF0000"/>
              </a:solidFill>
              <a:latin typeface="+mj-lt"/>
              <a:ea typeface="Meiryo UI"/>
            </a:endParaRPr>
          </a:p>
          <a:p>
            <a:r>
              <a:rPr kumimoji="1" lang="en-US" altLang="ja-JP" sz="1050" dirty="0">
                <a:solidFill>
                  <a:srgbClr val="FF0000"/>
                </a:solidFill>
                <a:latin typeface="+mj-lt"/>
                <a:ea typeface="Meiryo UI"/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聴覚</a:t>
            </a:r>
            <a:r>
              <a:rPr kumimoji="1" lang="en-US" altLang="ja-JP" sz="1050" dirty="0">
                <a:solidFill>
                  <a:srgbClr val="FF0000"/>
                </a:solidFill>
                <a:latin typeface="+mj-lt"/>
                <a:ea typeface="Meiryo UI"/>
              </a:rPr>
              <a:t>】</a:t>
            </a:r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で感じる、ジュージュー・パリ・パリ・などの音、</a:t>
            </a:r>
            <a:endParaRPr kumimoji="1" lang="en-US" altLang="ja-JP" sz="1050" dirty="0">
              <a:solidFill>
                <a:srgbClr val="FF0000"/>
              </a:solidFill>
              <a:latin typeface="+mj-lt"/>
              <a:ea typeface="Meiryo UI"/>
            </a:endParaRPr>
          </a:p>
          <a:p>
            <a:r>
              <a:rPr kumimoji="1" lang="en-US" altLang="ja-JP" sz="1050" dirty="0">
                <a:solidFill>
                  <a:srgbClr val="FF0000"/>
                </a:solidFill>
                <a:latin typeface="+mj-lt"/>
                <a:ea typeface="Meiryo UI"/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触覚</a:t>
            </a:r>
            <a:r>
              <a:rPr kumimoji="1" lang="en-US" altLang="ja-JP" sz="1050" dirty="0">
                <a:solidFill>
                  <a:srgbClr val="FF0000"/>
                </a:solidFill>
                <a:latin typeface="+mj-lt"/>
                <a:ea typeface="Meiryo UI"/>
              </a:rPr>
              <a:t>】</a:t>
            </a:r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で感じる口に入れた時の感覚、噛んだ時の歯ざわり、温度などがあります。</a:t>
            </a:r>
            <a:endParaRPr lang="ja-JP" altLang="en-US" sz="1050" dirty="0">
              <a:solidFill>
                <a:srgbClr val="FF0000"/>
              </a:solidFill>
              <a:latin typeface="+mj-lt"/>
              <a:ea typeface="Meiryo UI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それ以外にも、誰と食べるか、どこで食べるかなどの環境、過去に食べたことがあるかの食経験や、</a:t>
            </a:r>
            <a:endParaRPr kumimoji="1" lang="en-US" altLang="ja-JP" sz="1050" dirty="0">
              <a:solidFill>
                <a:srgbClr val="FF0000"/>
              </a:solidFill>
              <a:latin typeface="+mj-lt"/>
              <a:ea typeface="Meiryo UI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その日の体調など、いろいろな要素が合わさっておいしさを感じます。</a:t>
            </a:r>
            <a:endParaRPr lang="ja-JP" altLang="en-US" sz="1050" dirty="0">
              <a:solidFill>
                <a:srgbClr val="FF0000"/>
              </a:solidFill>
              <a:latin typeface="+mj-lt"/>
              <a:ea typeface="Meiryo UI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おいしい味とうまみは同じだと思われがちですが、おいしいと感じることと、5基本味にある「うま味」は、別のものになります。</a:t>
            </a:r>
            <a:endParaRPr kumimoji="1" lang="en-US" altLang="ja-JP" sz="1050" dirty="0">
              <a:solidFill>
                <a:srgbClr val="FF0000"/>
              </a:solidFill>
              <a:latin typeface="+mj-lt"/>
              <a:ea typeface="Meiryo UI"/>
            </a:endParaRPr>
          </a:p>
          <a:p>
            <a:endParaRPr lang="ja-JP" altLang="en-US" sz="1050" dirty="0">
              <a:solidFill>
                <a:srgbClr val="FF0000"/>
              </a:solidFill>
              <a:latin typeface="+mj-lt"/>
              <a:ea typeface="Meiryo UI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おいしく食べるためには、舌で感じる５つの味が重要になります。</a:t>
            </a:r>
            <a:endParaRPr lang="ja-JP" altLang="en-US" sz="1050" dirty="0">
              <a:solidFill>
                <a:srgbClr val="FF0000"/>
              </a:solidFill>
              <a:latin typeface="+mj-lt"/>
              <a:ea typeface="Meiryo UI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j-lt"/>
                <a:ea typeface="Meiryo UI"/>
              </a:rPr>
              <a:t>今日から、よく噛んで、どんな味があるか探しながら、よく味わって食べてみてくださいね。　</a:t>
            </a:r>
            <a:r>
              <a:rPr kumimoji="1" lang="ja-JP" altLang="en-US" sz="1050" dirty="0">
                <a:latin typeface="+mj-lt"/>
                <a:ea typeface="Meiryo UI"/>
              </a:rPr>
              <a:t>　</a:t>
            </a:r>
            <a:endParaRPr kumimoji="1" lang="ja-JP" altLang="en-US" sz="1050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E818D-88FC-4CB2-9EFB-D2EDA8213276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84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89E5F3-BAA7-94C9-1955-AA37D37E4154}"/>
              </a:ext>
            </a:extLst>
          </p:cNvPr>
          <p:cNvSpPr txBox="1"/>
          <p:nvPr userDrawn="1"/>
        </p:nvSpPr>
        <p:spPr>
          <a:xfrm>
            <a:off x="3363331" y="6602288"/>
            <a:ext cx="5690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>
                <a:solidFill>
                  <a:schemeClr val="bg1">
                    <a:lumMod val="6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味の素株式会社　あじこらぼ　教材「おいしいって、なあに？」　　　</a:t>
            </a:r>
          </a:p>
        </p:txBody>
      </p:sp>
    </p:spTree>
    <p:extLst>
      <p:ext uri="{BB962C8B-B14F-4D97-AF65-F5344CB8AC3E}">
        <p14:creationId xmlns:p14="http://schemas.microsoft.com/office/powerpoint/2010/main" val="170933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F88E80-74C6-78C9-AE0B-3043781E7B30}"/>
              </a:ext>
            </a:extLst>
          </p:cNvPr>
          <p:cNvSpPr txBox="1"/>
          <p:nvPr userDrawn="1"/>
        </p:nvSpPr>
        <p:spPr>
          <a:xfrm>
            <a:off x="3363331" y="6602288"/>
            <a:ext cx="5690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>
                <a:solidFill>
                  <a:schemeClr val="bg1">
                    <a:lumMod val="6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味の素株式会社　あじこらぼ　教材「おいしいって、なあに？」　　　</a:t>
            </a:r>
          </a:p>
        </p:txBody>
      </p:sp>
    </p:spTree>
    <p:extLst>
      <p:ext uri="{BB962C8B-B14F-4D97-AF65-F5344CB8AC3E}">
        <p14:creationId xmlns:p14="http://schemas.microsoft.com/office/powerpoint/2010/main" val="75265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ChangeArrowheads="1"/>
          </p:cNvSpPr>
          <p:nvPr/>
        </p:nvSpPr>
        <p:spPr bwMode="auto">
          <a:xfrm>
            <a:off x="179388" y="333375"/>
            <a:ext cx="8785225" cy="1008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ja-JP" altLang="en-US" sz="1800"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4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3.png"/><Relationship Id="rId2" Type="http://schemas.openxmlformats.org/officeDocument/2006/relationships/audio" Target="../media/media3.m4a"/><Relationship Id="rId16" Type="http://schemas.openxmlformats.org/officeDocument/2006/relationships/image" Target="../media/image16.png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1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A75EF0-CBB3-9E95-848D-971394669044}"/>
              </a:ext>
            </a:extLst>
          </p:cNvPr>
          <p:cNvSpPr txBox="1"/>
          <p:nvPr/>
        </p:nvSpPr>
        <p:spPr>
          <a:xfrm>
            <a:off x="0" y="187576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" dirty="0">
                <a:solidFill>
                  <a:srgbClr val="FF66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おいしいって、なあに？</a:t>
            </a:r>
          </a:p>
        </p:txBody>
      </p:sp>
      <p:pic>
        <p:nvPicPr>
          <p:cNvPr id="9" name="図 8" descr="ロゴ&#10;&#10;自動的に生成された説明">
            <a:extLst>
              <a:ext uri="{FF2B5EF4-FFF2-40B4-BE49-F238E27FC236}">
                <a16:creationId xmlns:a16="http://schemas.microsoft.com/office/drawing/2014/main" id="{72B024BA-CE7A-3C34-02BD-A0DE98DBA9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31322"/>
            <a:ext cx="907045" cy="6569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3C1BACA-3CF1-CB86-06A0-89B568006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7781" y="3838810"/>
            <a:ext cx="2961919" cy="2495781"/>
          </a:xfrm>
          <a:prstGeom prst="rect">
            <a:avLst/>
          </a:prstGeom>
        </p:spPr>
      </p:pic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C63B499F-929C-11CB-65DA-F2CE117A9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5559" y="6284452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ローチャート: 代替処理 8">
            <a:extLst>
              <a:ext uri="{FF2B5EF4-FFF2-40B4-BE49-F238E27FC236}">
                <a16:creationId xmlns:a16="http://schemas.microsoft.com/office/drawing/2014/main" id="{656C779A-7CBE-BFAD-56DF-DA73809DDAD3}"/>
              </a:ext>
            </a:extLst>
          </p:cNvPr>
          <p:cNvSpPr/>
          <p:nvPr/>
        </p:nvSpPr>
        <p:spPr bwMode="auto">
          <a:xfrm>
            <a:off x="815695" y="693648"/>
            <a:ext cx="7427441" cy="5604971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5C0232E-B7DD-D87E-300B-AA509BF17A5F}"/>
              </a:ext>
            </a:extLst>
          </p:cNvPr>
          <p:cNvGrpSpPr/>
          <p:nvPr/>
        </p:nvGrpSpPr>
        <p:grpSpPr>
          <a:xfrm>
            <a:off x="1591855" y="1312964"/>
            <a:ext cx="6764079" cy="5100915"/>
            <a:chOff x="713134" y="1740893"/>
            <a:chExt cx="7863273" cy="4779963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D425C1DD-EBEB-1DA8-6F77-38B11963E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34" y="1740893"/>
              <a:ext cx="7561263" cy="477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6E517F22-D555-A6B4-22FB-4F3618F0FF94}"/>
                </a:ext>
              </a:extLst>
            </p:cNvPr>
            <p:cNvGrpSpPr/>
            <p:nvPr/>
          </p:nvGrpSpPr>
          <p:grpSpPr>
            <a:xfrm>
              <a:off x="4929915" y="4213156"/>
              <a:ext cx="3646492" cy="2264091"/>
              <a:chOff x="4929915" y="4213156"/>
              <a:chExt cx="3646492" cy="2264091"/>
            </a:xfrm>
          </p:grpSpPr>
          <p:sp>
            <p:nvSpPr>
              <p:cNvPr id="14" name="Line 8">
                <a:extLst>
                  <a:ext uri="{FF2B5EF4-FFF2-40B4-BE49-F238E27FC236}">
                    <a16:creationId xmlns:a16="http://schemas.microsoft.com/office/drawing/2014/main" id="{05A0A512-C254-88A6-E437-CB49BB21B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22126" y="4213156"/>
                <a:ext cx="720725" cy="1223963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12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Text Box 9">
                <a:extLst>
                  <a:ext uri="{FF2B5EF4-FFF2-40B4-BE49-F238E27FC236}">
                    <a16:creationId xmlns:a16="http://schemas.microsoft.com/office/drawing/2014/main" id="{3F28C3E3-AB5A-22BE-D007-8BC5827A5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9915" y="5756220"/>
                <a:ext cx="2167621" cy="7210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9pPr>
              </a:lstStyle>
              <a:p>
                <a:pPr algn="ctr" eaLnBrk="1" hangingPunct="1"/>
                <a:r>
                  <a:rPr lang="ja-JP" altLang="en-US" sz="1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ゆうかくにゅうとう</a:t>
                </a:r>
              </a:p>
              <a:p>
                <a:pPr algn="ctr" eaLnBrk="1" hangingPunct="1"/>
                <a:r>
                  <a:rPr lang="ja-JP" alt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 有郭乳頭</a:t>
                </a: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197CE91C-755E-E2D9-21B0-0DE580E31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6885" y="5444758"/>
                <a:ext cx="1049522" cy="7210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Arial" charset="0"/>
                    <a:ea typeface="HGP創英角ﾎﾟｯﾌﾟ体" pitchFamily="50" charset="-128"/>
                  </a:defRPr>
                </a:lvl9pPr>
              </a:lstStyle>
              <a:p>
                <a:pPr algn="ctr" eaLnBrk="1" hangingPunct="1"/>
                <a:r>
                  <a:rPr lang="ja-JP" altLang="en-US" sz="16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みらい</a:t>
                </a:r>
              </a:p>
              <a:p>
                <a:pPr algn="ctr" eaLnBrk="1" hangingPunct="1"/>
                <a:r>
                  <a:rPr lang="ja-JP" altLang="en-US" sz="28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味蕾</a:t>
                </a:r>
              </a:p>
            </p:txBody>
          </p:sp>
        </p:grpSp>
      </p:grpSp>
      <p:grpSp>
        <p:nvGrpSpPr>
          <p:cNvPr id="13329" name="グループ化 13328">
            <a:extLst>
              <a:ext uri="{FF2B5EF4-FFF2-40B4-BE49-F238E27FC236}">
                <a16:creationId xmlns:a16="http://schemas.microsoft.com/office/drawing/2014/main" id="{B5F6B5AD-18F9-8A68-62DD-E56A603B9180}"/>
              </a:ext>
            </a:extLst>
          </p:cNvPr>
          <p:cNvGrpSpPr/>
          <p:nvPr/>
        </p:nvGrpSpPr>
        <p:grpSpPr>
          <a:xfrm>
            <a:off x="714430" y="4221088"/>
            <a:ext cx="1600040" cy="1022339"/>
            <a:chOff x="395933" y="4404099"/>
            <a:chExt cx="1961736" cy="1283217"/>
          </a:xfrm>
        </p:grpSpPr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135D35E1-EA1E-6820-4377-A04B9B87BE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254" y="4488117"/>
              <a:ext cx="360669" cy="264114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2164780C-EEA6-2AA0-355A-C20B1E60E270}"/>
                </a:ext>
              </a:extLst>
            </p:cNvPr>
            <p:cNvCxnSpPr>
              <a:cxnSpLocks/>
            </p:cNvCxnSpPr>
            <p:nvPr/>
          </p:nvCxnSpPr>
          <p:spPr>
            <a:xfrm>
              <a:off x="1637589" y="5488693"/>
              <a:ext cx="720080" cy="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60A24FD1-BB88-114E-1685-D16B6654FD0B}"/>
                </a:ext>
              </a:extLst>
            </p:cNvPr>
            <p:cNvSpPr txBox="1"/>
            <p:nvPr/>
          </p:nvSpPr>
          <p:spPr>
            <a:xfrm>
              <a:off x="395933" y="4404099"/>
              <a:ext cx="981112" cy="560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ようじょう</a:t>
              </a:r>
              <a:endParaRPr kumimoji="1" lang="en-US" altLang="ja-JP" sz="1100" dirty="0">
                <a:solidFill>
                  <a:schemeClr val="accent6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2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葉状乳頭</a:t>
              </a:r>
              <a:endParaRPr kumimoji="1" lang="en-US" altLang="ja-JP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E5B4E22-A7FD-9EAA-D5DE-408B8C2CE2B9}"/>
                </a:ext>
              </a:extLst>
            </p:cNvPr>
            <p:cNvSpPr txBox="1"/>
            <p:nvPr/>
          </p:nvSpPr>
          <p:spPr>
            <a:xfrm>
              <a:off x="612983" y="5127162"/>
              <a:ext cx="981112" cy="560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じじょう</a:t>
              </a:r>
              <a:endParaRPr kumimoji="1" lang="en-US" altLang="ja-JP" sz="1100" dirty="0">
                <a:solidFill>
                  <a:schemeClr val="accent6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2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茸状乳頭</a:t>
              </a:r>
              <a:endParaRPr kumimoji="1" lang="en-US" altLang="ja-JP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2807CCD-D4A4-D2CB-5531-CA3E8A7AB243}"/>
              </a:ext>
            </a:extLst>
          </p:cNvPr>
          <p:cNvSpPr txBox="1"/>
          <p:nvPr/>
        </p:nvSpPr>
        <p:spPr>
          <a:xfrm>
            <a:off x="0" y="29730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" dirty="0">
                <a:solidFill>
                  <a:srgbClr val="FF66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味を感じる仕組み</a:t>
            </a:r>
          </a:p>
        </p:txBody>
      </p:sp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AC36BF0D-69C9-2E7E-3E20-ED854CBC5D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337" y="6298619"/>
            <a:ext cx="436563" cy="4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78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C154BA5-4E19-0C67-33D3-2B05FCF50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357" y="1701411"/>
            <a:ext cx="41767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（砂糖・チョコレート）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B07EC51-643F-F096-2ED5-35E83F16E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1" y="3758007"/>
            <a:ext cx="4221752" cy="69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（酢、レモン）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574C65A-EDFC-495A-4865-C20D4AC0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357" y="4784000"/>
            <a:ext cx="417671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（コーヒー、ゴーヤ）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B87F59A0-8810-01E0-F1DA-2414BE255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958" y="5878074"/>
            <a:ext cx="210412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（だし）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954D6FD-D882-CDF9-B794-A0BCD1B0E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43" y="1737799"/>
            <a:ext cx="1882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・甘味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B6BD910F-1E75-3C60-13D5-4E85CDA6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43" y="3786815"/>
            <a:ext cx="18827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・酸味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05FF5B56-BF65-0195-302F-14B4BCCF5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43" y="4732816"/>
            <a:ext cx="1882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・苦味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FAFE31E5-396C-700A-8474-14C848E5E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43" y="5878074"/>
            <a:ext cx="188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・うま味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822C6EB7-2775-24CC-0982-2E8C59BA4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543" y="2721454"/>
            <a:ext cx="1882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・塩味</a:t>
            </a: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A1CA47B2-AAE6-CC9E-6A34-930E6019A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975" y="2688856"/>
            <a:ext cx="417671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（塩）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372F1A65-979F-5851-37BB-4133233B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1" y="2173800"/>
            <a:ext cx="41767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エネルギーのもと</a:t>
            </a:r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ECD48146-731C-B1F5-6A0B-EC0C29427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1" y="2811861"/>
            <a:ext cx="41767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ミネラル成分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772A795F-DDA7-BE8F-9437-1B9BE90A5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1" y="3810146"/>
            <a:ext cx="4176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腐ったもの、未熟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294716A3-A89E-6516-8F34-F964DD652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819" y="5228036"/>
            <a:ext cx="5400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毒が含まれているかも？</a:t>
            </a: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B107A265-009F-CFFA-8769-0528D2A93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01" y="6095266"/>
            <a:ext cx="41449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たんぱく質のシグナル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5A21DE8-D91F-0EE4-A485-98578B12E2CC}"/>
              </a:ext>
            </a:extLst>
          </p:cNvPr>
          <p:cNvSpPr txBox="1"/>
          <p:nvPr/>
        </p:nvSpPr>
        <p:spPr>
          <a:xfrm>
            <a:off x="138587" y="1176637"/>
            <a:ext cx="36820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他の味の組み合わせでは再現できない独立した味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0" name="Picture 4" descr="上白糖のイラスト">
            <a:extLst>
              <a:ext uri="{FF2B5EF4-FFF2-40B4-BE49-F238E27FC236}">
                <a16:creationId xmlns:a16="http://schemas.microsoft.com/office/drawing/2014/main" id="{3D3F36BC-494A-DF97-9E9F-DC82C10D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42" y="1465119"/>
            <a:ext cx="902441" cy="90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チョコレートのイラスト「板チョコ」">
            <a:extLst>
              <a:ext uri="{FF2B5EF4-FFF2-40B4-BE49-F238E27FC236}">
                <a16:creationId xmlns:a16="http://schemas.microsoft.com/office/drawing/2014/main" id="{6AD999AC-E59D-834D-DA73-905D18DC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91" y="1459724"/>
            <a:ext cx="902441" cy="84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塩・食卓塩のイラスト">
            <a:extLst>
              <a:ext uri="{FF2B5EF4-FFF2-40B4-BE49-F238E27FC236}">
                <a16:creationId xmlns:a16="http://schemas.microsoft.com/office/drawing/2014/main" id="{178AA997-0374-33FD-8AA8-03BC671E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16" y="2422040"/>
            <a:ext cx="749693" cy="77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瓶に入った塩のイラスト">
            <a:extLst>
              <a:ext uri="{FF2B5EF4-FFF2-40B4-BE49-F238E27FC236}">
                <a16:creationId xmlns:a16="http://schemas.microsoft.com/office/drawing/2014/main" id="{C41F9BAF-C4CC-EBCD-0962-3357C3DD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27" y="2451758"/>
            <a:ext cx="438168" cy="73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お酢のイラスト">
            <a:extLst>
              <a:ext uri="{FF2B5EF4-FFF2-40B4-BE49-F238E27FC236}">
                <a16:creationId xmlns:a16="http://schemas.microsoft.com/office/drawing/2014/main" id="{23F4C19F-93C2-EE9B-80FF-BF8BB1DD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49" y="3568978"/>
            <a:ext cx="659626" cy="9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レモンのイラスト（フルーツ）">
            <a:extLst>
              <a:ext uri="{FF2B5EF4-FFF2-40B4-BE49-F238E27FC236}">
                <a16:creationId xmlns:a16="http://schemas.microsoft.com/office/drawing/2014/main" id="{875AE7ED-0FAB-8FFF-82CB-E0118112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849" y="3602587"/>
            <a:ext cx="668924" cy="59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スライスされたレモンのイラスト">
            <a:extLst>
              <a:ext uri="{FF2B5EF4-FFF2-40B4-BE49-F238E27FC236}">
                <a16:creationId xmlns:a16="http://schemas.microsoft.com/office/drawing/2014/main" id="{F1EF939B-E161-E876-9BDD-4F18FDFAF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098" y="3990058"/>
            <a:ext cx="540427" cy="5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ゴーヤのイラスト（野菜）">
            <a:extLst>
              <a:ext uri="{FF2B5EF4-FFF2-40B4-BE49-F238E27FC236}">
                <a16:creationId xmlns:a16="http://schemas.microsoft.com/office/drawing/2014/main" id="{7E86FA7D-8F64-F85D-2EB9-7D2A3487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8301">
            <a:off x="7942222" y="4783199"/>
            <a:ext cx="704179" cy="8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ブレンドコーヒー">
            <a:extLst>
              <a:ext uri="{FF2B5EF4-FFF2-40B4-BE49-F238E27FC236}">
                <a16:creationId xmlns:a16="http://schemas.microsoft.com/office/drawing/2014/main" id="{E69A42E4-6B73-552E-D206-F03B544B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42" y="4859274"/>
            <a:ext cx="703467" cy="7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かつお節のイラスト">
            <a:extLst>
              <a:ext uri="{FF2B5EF4-FFF2-40B4-BE49-F238E27FC236}">
                <a16:creationId xmlns:a16="http://schemas.microsoft.com/office/drawing/2014/main" id="{585F2F68-968E-794F-B2AE-9BBAEBA0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69" y="5790607"/>
            <a:ext cx="728587" cy="6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昆布のイラスト">
            <a:extLst>
              <a:ext uri="{FF2B5EF4-FFF2-40B4-BE49-F238E27FC236}">
                <a16:creationId xmlns:a16="http://schemas.microsoft.com/office/drawing/2014/main" id="{86344141-0AC6-C06D-598B-01E3FCCDA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58" y="5778103"/>
            <a:ext cx="512454" cy="6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だし昆布のイラスト">
            <a:extLst>
              <a:ext uri="{FF2B5EF4-FFF2-40B4-BE49-F238E27FC236}">
                <a16:creationId xmlns:a16="http://schemas.microsoft.com/office/drawing/2014/main" id="{96856ECB-2515-D384-83A2-C7ECF042D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39" y="5654806"/>
            <a:ext cx="787343" cy="83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8A28F7-7A95-2C1F-ED2D-B6DB789EB395}"/>
              </a:ext>
            </a:extLst>
          </p:cNvPr>
          <p:cNvSpPr txBox="1"/>
          <p:nvPr/>
        </p:nvSpPr>
        <p:spPr>
          <a:xfrm>
            <a:off x="0" y="2973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1" lang="ja-JP" altLang="en-US" sz="4000" spc="20" dirty="0">
                <a:solidFill>
                  <a:srgbClr val="FF66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５基本味</a:t>
            </a:r>
            <a:r>
              <a:rPr kumimoji="1" lang="en-US" altLang="ja-JP" sz="1200" spc="20" dirty="0">
                <a:solidFill>
                  <a:srgbClr val="FF66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4000" spc="20" dirty="0">
                <a:solidFill>
                  <a:srgbClr val="FF66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r>
              <a:rPr kumimoji="1" lang="ja-JP" altLang="en-US" sz="5400" spc="20" dirty="0">
                <a:solidFill>
                  <a:srgbClr val="FF66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食べ物のシグナル</a:t>
            </a:r>
            <a:r>
              <a:rPr kumimoji="1" lang="ja-JP" altLang="en-US" spc="-100" dirty="0">
                <a:solidFill>
                  <a:srgbClr val="FF66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（信号）</a:t>
            </a:r>
            <a:endParaRPr kumimoji="1" lang="ja-JP" altLang="en-US" sz="6000" spc="-100" dirty="0">
              <a:solidFill>
                <a:srgbClr val="FF66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687F29A-C603-B8BB-7CCD-98276C30A96E}"/>
              </a:ext>
            </a:extLst>
          </p:cNvPr>
          <p:cNvCxnSpPr/>
          <p:nvPr/>
        </p:nvCxnSpPr>
        <p:spPr bwMode="auto">
          <a:xfrm>
            <a:off x="185220" y="1124744"/>
            <a:ext cx="20882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3">
            <a:hlinkClick r:id="" action="ppaction://media"/>
            <a:extLst>
              <a:ext uri="{FF2B5EF4-FFF2-40B4-BE49-F238E27FC236}">
                <a16:creationId xmlns:a16="http://schemas.microsoft.com/office/drawing/2014/main" id="{7547D56E-CD7B-01EC-FB7C-C8AEB386C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6579" y="6342417"/>
            <a:ext cx="436563" cy="4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onigiri_taberu_woman.png" descr="onigiri_taberu_woman.png">
            <a:extLst>
              <a:ext uri="{FF2B5EF4-FFF2-40B4-BE49-F238E27FC236}">
                <a16:creationId xmlns:a16="http://schemas.microsoft.com/office/drawing/2014/main" id="{940EA772-12B6-323B-E2B7-64177A3B3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810" y="2920177"/>
            <a:ext cx="2724057" cy="295211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吹き出し">
            <a:extLst>
              <a:ext uri="{FF2B5EF4-FFF2-40B4-BE49-F238E27FC236}">
                <a16:creationId xmlns:a16="http://schemas.microsoft.com/office/drawing/2014/main" id="{F22D0647-5877-D0C3-7870-B7AEAE50CA11}"/>
              </a:ext>
            </a:extLst>
          </p:cNvPr>
          <p:cNvSpPr/>
          <p:nvPr/>
        </p:nvSpPr>
        <p:spPr>
          <a:xfrm>
            <a:off x="2270240" y="1988840"/>
            <a:ext cx="3518490" cy="720000"/>
          </a:xfrm>
          <a:prstGeom prst="wedgeRoundRectCallout">
            <a:avLst>
              <a:gd name="adj1" fmla="val 10848"/>
              <a:gd name="adj2" fmla="val 87231"/>
              <a:gd name="adj3" fmla="val 16667"/>
            </a:avLst>
          </a:prstGeom>
          <a:solidFill>
            <a:srgbClr val="F1D4D3"/>
          </a:solidFill>
          <a:ln w="12700"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993" dirty="0">
              <a:solidFill>
                <a:srgbClr val="FFFFFF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7" name="吹き出し">
            <a:extLst>
              <a:ext uri="{FF2B5EF4-FFF2-40B4-BE49-F238E27FC236}">
                <a16:creationId xmlns:a16="http://schemas.microsoft.com/office/drawing/2014/main" id="{95348F2B-77EE-ADC4-1929-3A70B5DA3613}"/>
              </a:ext>
            </a:extLst>
          </p:cNvPr>
          <p:cNvSpPr/>
          <p:nvPr/>
        </p:nvSpPr>
        <p:spPr>
          <a:xfrm>
            <a:off x="281583" y="4412178"/>
            <a:ext cx="3981939" cy="1237405"/>
          </a:xfrm>
          <a:custGeom>
            <a:avLst/>
            <a:gdLst>
              <a:gd name="connsiteX0" fmla="*/ 0 w 2935432"/>
              <a:gd name="connsiteY0" fmla="*/ 120002 h 720000"/>
              <a:gd name="connsiteX1" fmla="*/ 120002 w 2935432"/>
              <a:gd name="connsiteY1" fmla="*/ 0 h 720000"/>
              <a:gd name="connsiteX2" fmla="*/ 1712335 w 2935432"/>
              <a:gd name="connsiteY2" fmla="*/ 0 h 720000"/>
              <a:gd name="connsiteX3" fmla="*/ 1712335 w 2935432"/>
              <a:gd name="connsiteY3" fmla="*/ 0 h 720000"/>
              <a:gd name="connsiteX4" fmla="*/ 2446193 w 2935432"/>
              <a:gd name="connsiteY4" fmla="*/ 0 h 720000"/>
              <a:gd name="connsiteX5" fmla="*/ 2815430 w 2935432"/>
              <a:gd name="connsiteY5" fmla="*/ 0 h 720000"/>
              <a:gd name="connsiteX6" fmla="*/ 2935432 w 2935432"/>
              <a:gd name="connsiteY6" fmla="*/ 120002 h 720000"/>
              <a:gd name="connsiteX7" fmla="*/ 2935432 w 2935432"/>
              <a:gd name="connsiteY7" fmla="*/ 120000 h 720000"/>
              <a:gd name="connsiteX8" fmla="*/ 3157850 w 2935432"/>
              <a:gd name="connsiteY8" fmla="*/ -31982 h 720000"/>
              <a:gd name="connsiteX9" fmla="*/ 2935432 w 2935432"/>
              <a:gd name="connsiteY9" fmla="*/ 300000 h 720000"/>
              <a:gd name="connsiteX10" fmla="*/ 2935432 w 2935432"/>
              <a:gd name="connsiteY10" fmla="*/ 599998 h 720000"/>
              <a:gd name="connsiteX11" fmla="*/ 2815430 w 2935432"/>
              <a:gd name="connsiteY11" fmla="*/ 720000 h 720000"/>
              <a:gd name="connsiteX12" fmla="*/ 2446193 w 2935432"/>
              <a:gd name="connsiteY12" fmla="*/ 720000 h 720000"/>
              <a:gd name="connsiteX13" fmla="*/ 1712335 w 2935432"/>
              <a:gd name="connsiteY13" fmla="*/ 720000 h 720000"/>
              <a:gd name="connsiteX14" fmla="*/ 1712335 w 2935432"/>
              <a:gd name="connsiteY14" fmla="*/ 720000 h 720000"/>
              <a:gd name="connsiteX15" fmla="*/ 120002 w 2935432"/>
              <a:gd name="connsiteY15" fmla="*/ 720000 h 720000"/>
              <a:gd name="connsiteX16" fmla="*/ 0 w 2935432"/>
              <a:gd name="connsiteY16" fmla="*/ 599998 h 720000"/>
              <a:gd name="connsiteX17" fmla="*/ 0 w 2935432"/>
              <a:gd name="connsiteY17" fmla="*/ 300000 h 720000"/>
              <a:gd name="connsiteX18" fmla="*/ 0 w 2935432"/>
              <a:gd name="connsiteY18" fmla="*/ 120000 h 720000"/>
              <a:gd name="connsiteX19" fmla="*/ 0 w 2935432"/>
              <a:gd name="connsiteY19" fmla="*/ 120000 h 720000"/>
              <a:gd name="connsiteX20" fmla="*/ 0 w 2935432"/>
              <a:gd name="connsiteY20" fmla="*/ 120002 h 720000"/>
              <a:gd name="connsiteX0" fmla="*/ 0 w 3981939"/>
              <a:gd name="connsiteY0" fmla="*/ 637407 h 1237405"/>
              <a:gd name="connsiteX1" fmla="*/ 120002 w 3981939"/>
              <a:gd name="connsiteY1" fmla="*/ 517405 h 1237405"/>
              <a:gd name="connsiteX2" fmla="*/ 1712335 w 3981939"/>
              <a:gd name="connsiteY2" fmla="*/ 517405 h 1237405"/>
              <a:gd name="connsiteX3" fmla="*/ 1712335 w 3981939"/>
              <a:gd name="connsiteY3" fmla="*/ 517405 h 1237405"/>
              <a:gd name="connsiteX4" fmla="*/ 2446193 w 3981939"/>
              <a:gd name="connsiteY4" fmla="*/ 517405 h 1237405"/>
              <a:gd name="connsiteX5" fmla="*/ 2815430 w 3981939"/>
              <a:gd name="connsiteY5" fmla="*/ 517405 h 1237405"/>
              <a:gd name="connsiteX6" fmla="*/ 2935432 w 3981939"/>
              <a:gd name="connsiteY6" fmla="*/ 637407 h 1237405"/>
              <a:gd name="connsiteX7" fmla="*/ 2935432 w 3981939"/>
              <a:gd name="connsiteY7" fmla="*/ 637405 h 1237405"/>
              <a:gd name="connsiteX8" fmla="*/ 3981939 w 3981939"/>
              <a:gd name="connsiteY8" fmla="*/ 0 h 1237405"/>
              <a:gd name="connsiteX9" fmla="*/ 2935432 w 3981939"/>
              <a:gd name="connsiteY9" fmla="*/ 817405 h 1237405"/>
              <a:gd name="connsiteX10" fmla="*/ 2935432 w 3981939"/>
              <a:gd name="connsiteY10" fmla="*/ 1117403 h 1237405"/>
              <a:gd name="connsiteX11" fmla="*/ 2815430 w 3981939"/>
              <a:gd name="connsiteY11" fmla="*/ 1237405 h 1237405"/>
              <a:gd name="connsiteX12" fmla="*/ 2446193 w 3981939"/>
              <a:gd name="connsiteY12" fmla="*/ 1237405 h 1237405"/>
              <a:gd name="connsiteX13" fmla="*/ 1712335 w 3981939"/>
              <a:gd name="connsiteY13" fmla="*/ 1237405 h 1237405"/>
              <a:gd name="connsiteX14" fmla="*/ 1712335 w 3981939"/>
              <a:gd name="connsiteY14" fmla="*/ 1237405 h 1237405"/>
              <a:gd name="connsiteX15" fmla="*/ 120002 w 3981939"/>
              <a:gd name="connsiteY15" fmla="*/ 1237405 h 1237405"/>
              <a:gd name="connsiteX16" fmla="*/ 0 w 3981939"/>
              <a:gd name="connsiteY16" fmla="*/ 1117403 h 1237405"/>
              <a:gd name="connsiteX17" fmla="*/ 0 w 3981939"/>
              <a:gd name="connsiteY17" fmla="*/ 817405 h 1237405"/>
              <a:gd name="connsiteX18" fmla="*/ 0 w 3981939"/>
              <a:gd name="connsiteY18" fmla="*/ 637405 h 1237405"/>
              <a:gd name="connsiteX19" fmla="*/ 0 w 3981939"/>
              <a:gd name="connsiteY19" fmla="*/ 637405 h 1237405"/>
              <a:gd name="connsiteX20" fmla="*/ 0 w 3981939"/>
              <a:gd name="connsiteY20" fmla="*/ 637407 h 123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81939" h="1237405">
                <a:moveTo>
                  <a:pt x="0" y="637407"/>
                </a:moveTo>
                <a:cubicBezTo>
                  <a:pt x="0" y="571132"/>
                  <a:pt x="53727" y="517405"/>
                  <a:pt x="120002" y="517405"/>
                </a:cubicBezTo>
                <a:lnTo>
                  <a:pt x="1712335" y="517405"/>
                </a:lnTo>
                <a:lnTo>
                  <a:pt x="1712335" y="517405"/>
                </a:lnTo>
                <a:lnTo>
                  <a:pt x="2446193" y="517405"/>
                </a:lnTo>
                <a:lnTo>
                  <a:pt x="2815430" y="517405"/>
                </a:lnTo>
                <a:cubicBezTo>
                  <a:pt x="2881705" y="517405"/>
                  <a:pt x="2935432" y="571132"/>
                  <a:pt x="2935432" y="637407"/>
                </a:cubicBezTo>
                <a:lnTo>
                  <a:pt x="2935432" y="637405"/>
                </a:lnTo>
                <a:lnTo>
                  <a:pt x="3981939" y="0"/>
                </a:lnTo>
                <a:lnTo>
                  <a:pt x="2935432" y="817405"/>
                </a:lnTo>
                <a:lnTo>
                  <a:pt x="2935432" y="1117403"/>
                </a:lnTo>
                <a:cubicBezTo>
                  <a:pt x="2935432" y="1183678"/>
                  <a:pt x="2881705" y="1237405"/>
                  <a:pt x="2815430" y="1237405"/>
                </a:cubicBezTo>
                <a:lnTo>
                  <a:pt x="2446193" y="1237405"/>
                </a:lnTo>
                <a:lnTo>
                  <a:pt x="1712335" y="1237405"/>
                </a:lnTo>
                <a:lnTo>
                  <a:pt x="1712335" y="1237405"/>
                </a:lnTo>
                <a:lnTo>
                  <a:pt x="120002" y="1237405"/>
                </a:lnTo>
                <a:cubicBezTo>
                  <a:pt x="53727" y="1237405"/>
                  <a:pt x="0" y="1183678"/>
                  <a:pt x="0" y="1117403"/>
                </a:cubicBezTo>
                <a:lnTo>
                  <a:pt x="0" y="817405"/>
                </a:lnTo>
                <a:lnTo>
                  <a:pt x="0" y="637405"/>
                </a:lnTo>
                <a:lnTo>
                  <a:pt x="0" y="637405"/>
                </a:lnTo>
                <a:lnTo>
                  <a:pt x="0" y="637407"/>
                </a:lnTo>
                <a:close/>
              </a:path>
            </a:pathLst>
          </a:custGeom>
          <a:solidFill>
            <a:srgbClr val="F1D4D3"/>
          </a:solidFill>
          <a:ln w="12700"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993" dirty="0">
              <a:solidFill>
                <a:srgbClr val="FFFFFF"/>
              </a:solidFill>
              <a:latin typeface="+mj-ea"/>
              <a:ea typeface="+mj-ea"/>
              <a:sym typeface="ヒラギノ角ゴ ProN W4"/>
            </a:endParaRPr>
          </a:p>
        </p:txBody>
      </p:sp>
      <p:pic>
        <p:nvPicPr>
          <p:cNvPr id="504" name="図 503">
            <a:extLst>
              <a:ext uri="{FF2B5EF4-FFF2-40B4-BE49-F238E27FC236}">
                <a16:creationId xmlns:a16="http://schemas.microsoft.com/office/drawing/2014/main" id="{70C17AB5-5E64-05EA-CBDF-CCF08B2BE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722" y="1296204"/>
            <a:ext cx="2154738" cy="521839"/>
          </a:xfrm>
          <a:prstGeom prst="rect">
            <a:avLst/>
          </a:prstGeom>
        </p:spPr>
      </p:pic>
      <p:sp>
        <p:nvSpPr>
          <p:cNvPr id="532" name="テキスト ボックス 531">
            <a:extLst>
              <a:ext uri="{FF2B5EF4-FFF2-40B4-BE49-F238E27FC236}">
                <a16:creationId xmlns:a16="http://schemas.microsoft.com/office/drawing/2014/main" id="{E2A3AF41-7DEE-C6B6-A6B9-B9954B8B8C73}"/>
              </a:ext>
            </a:extLst>
          </p:cNvPr>
          <p:cNvSpPr txBox="1"/>
          <p:nvPr/>
        </p:nvSpPr>
        <p:spPr>
          <a:xfrm>
            <a:off x="0" y="29730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spc="20" dirty="0">
                <a:solidFill>
                  <a:srgbClr val="FF66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「おいしさ」ってなぁに？</a:t>
            </a:r>
          </a:p>
        </p:txBody>
      </p:sp>
      <p:sp>
        <p:nvSpPr>
          <p:cNvPr id="815" name="吹き出し">
            <a:extLst>
              <a:ext uri="{FF2B5EF4-FFF2-40B4-BE49-F238E27FC236}">
                <a16:creationId xmlns:a16="http://schemas.microsoft.com/office/drawing/2014/main" id="{DC69521A-9EF4-1ACD-6249-25ED07AD2B1D}"/>
              </a:ext>
            </a:extLst>
          </p:cNvPr>
          <p:cNvSpPr/>
          <p:nvPr/>
        </p:nvSpPr>
        <p:spPr>
          <a:xfrm>
            <a:off x="5024476" y="3234668"/>
            <a:ext cx="1917680" cy="1897674"/>
          </a:xfrm>
          <a:custGeom>
            <a:avLst/>
            <a:gdLst>
              <a:gd name="connsiteX0" fmla="*/ 0 w 809148"/>
              <a:gd name="connsiteY0" fmla="*/ 134861 h 1897674"/>
              <a:gd name="connsiteX1" fmla="*/ 134861 w 809148"/>
              <a:gd name="connsiteY1" fmla="*/ 0 h 1897674"/>
              <a:gd name="connsiteX2" fmla="*/ 134858 w 809148"/>
              <a:gd name="connsiteY2" fmla="*/ 0 h 1897674"/>
              <a:gd name="connsiteX3" fmla="*/ 134858 w 809148"/>
              <a:gd name="connsiteY3" fmla="*/ 0 h 1897674"/>
              <a:gd name="connsiteX4" fmla="*/ 337145 w 809148"/>
              <a:gd name="connsiteY4" fmla="*/ 0 h 1897674"/>
              <a:gd name="connsiteX5" fmla="*/ 674287 w 809148"/>
              <a:gd name="connsiteY5" fmla="*/ 0 h 1897674"/>
              <a:gd name="connsiteX6" fmla="*/ 809148 w 809148"/>
              <a:gd name="connsiteY6" fmla="*/ 134861 h 1897674"/>
              <a:gd name="connsiteX7" fmla="*/ 809148 w 809148"/>
              <a:gd name="connsiteY7" fmla="*/ 1106977 h 1897674"/>
              <a:gd name="connsiteX8" fmla="*/ 809148 w 809148"/>
              <a:gd name="connsiteY8" fmla="*/ 1106977 h 1897674"/>
              <a:gd name="connsiteX9" fmla="*/ 809148 w 809148"/>
              <a:gd name="connsiteY9" fmla="*/ 1581395 h 1897674"/>
              <a:gd name="connsiteX10" fmla="*/ 809148 w 809148"/>
              <a:gd name="connsiteY10" fmla="*/ 1762813 h 1897674"/>
              <a:gd name="connsiteX11" fmla="*/ 674287 w 809148"/>
              <a:gd name="connsiteY11" fmla="*/ 1897674 h 1897674"/>
              <a:gd name="connsiteX12" fmla="*/ 337145 w 809148"/>
              <a:gd name="connsiteY12" fmla="*/ 1897674 h 1897674"/>
              <a:gd name="connsiteX13" fmla="*/ 134858 w 809148"/>
              <a:gd name="connsiteY13" fmla="*/ 1897674 h 1897674"/>
              <a:gd name="connsiteX14" fmla="*/ 134858 w 809148"/>
              <a:gd name="connsiteY14" fmla="*/ 1897674 h 1897674"/>
              <a:gd name="connsiteX15" fmla="*/ 134861 w 809148"/>
              <a:gd name="connsiteY15" fmla="*/ 1897674 h 1897674"/>
              <a:gd name="connsiteX16" fmla="*/ 0 w 809148"/>
              <a:gd name="connsiteY16" fmla="*/ 1762813 h 1897674"/>
              <a:gd name="connsiteX17" fmla="*/ 0 w 809148"/>
              <a:gd name="connsiteY17" fmla="*/ 1581395 h 1897674"/>
              <a:gd name="connsiteX18" fmla="*/ -850115 w 809148"/>
              <a:gd name="connsiteY18" fmla="*/ 1352700 h 1897674"/>
              <a:gd name="connsiteX19" fmla="*/ 0 w 809148"/>
              <a:gd name="connsiteY19" fmla="*/ 1106977 h 1897674"/>
              <a:gd name="connsiteX20" fmla="*/ 0 w 809148"/>
              <a:gd name="connsiteY20" fmla="*/ 134861 h 1897674"/>
              <a:gd name="connsiteX0" fmla="*/ 1108532 w 1917680"/>
              <a:gd name="connsiteY0" fmla="*/ 134861 h 1897674"/>
              <a:gd name="connsiteX1" fmla="*/ 1243393 w 1917680"/>
              <a:gd name="connsiteY1" fmla="*/ 0 h 1897674"/>
              <a:gd name="connsiteX2" fmla="*/ 1243390 w 1917680"/>
              <a:gd name="connsiteY2" fmla="*/ 0 h 1897674"/>
              <a:gd name="connsiteX3" fmla="*/ 1243390 w 1917680"/>
              <a:gd name="connsiteY3" fmla="*/ 0 h 1897674"/>
              <a:gd name="connsiteX4" fmla="*/ 1445677 w 1917680"/>
              <a:gd name="connsiteY4" fmla="*/ 0 h 1897674"/>
              <a:gd name="connsiteX5" fmla="*/ 1782819 w 1917680"/>
              <a:gd name="connsiteY5" fmla="*/ 0 h 1897674"/>
              <a:gd name="connsiteX6" fmla="*/ 1917680 w 1917680"/>
              <a:gd name="connsiteY6" fmla="*/ 134861 h 1897674"/>
              <a:gd name="connsiteX7" fmla="*/ 1917680 w 1917680"/>
              <a:gd name="connsiteY7" fmla="*/ 1106977 h 1897674"/>
              <a:gd name="connsiteX8" fmla="*/ 1917680 w 1917680"/>
              <a:gd name="connsiteY8" fmla="*/ 1106977 h 1897674"/>
              <a:gd name="connsiteX9" fmla="*/ 1917680 w 1917680"/>
              <a:gd name="connsiteY9" fmla="*/ 1581395 h 1897674"/>
              <a:gd name="connsiteX10" fmla="*/ 1917680 w 1917680"/>
              <a:gd name="connsiteY10" fmla="*/ 1762813 h 1897674"/>
              <a:gd name="connsiteX11" fmla="*/ 1782819 w 1917680"/>
              <a:gd name="connsiteY11" fmla="*/ 1897674 h 1897674"/>
              <a:gd name="connsiteX12" fmla="*/ 1445677 w 1917680"/>
              <a:gd name="connsiteY12" fmla="*/ 1897674 h 1897674"/>
              <a:gd name="connsiteX13" fmla="*/ 1243390 w 1917680"/>
              <a:gd name="connsiteY13" fmla="*/ 1897674 h 1897674"/>
              <a:gd name="connsiteX14" fmla="*/ 1243390 w 1917680"/>
              <a:gd name="connsiteY14" fmla="*/ 1897674 h 1897674"/>
              <a:gd name="connsiteX15" fmla="*/ 1243393 w 1917680"/>
              <a:gd name="connsiteY15" fmla="*/ 1897674 h 1897674"/>
              <a:gd name="connsiteX16" fmla="*/ 1108532 w 1917680"/>
              <a:gd name="connsiteY16" fmla="*/ 1762813 h 1897674"/>
              <a:gd name="connsiteX17" fmla="*/ 1108532 w 1917680"/>
              <a:gd name="connsiteY17" fmla="*/ 1581395 h 1897674"/>
              <a:gd name="connsiteX18" fmla="*/ 0 w 1917680"/>
              <a:gd name="connsiteY18" fmla="*/ 1193674 h 1897674"/>
              <a:gd name="connsiteX19" fmla="*/ 1108532 w 1917680"/>
              <a:gd name="connsiteY19" fmla="*/ 1106977 h 1897674"/>
              <a:gd name="connsiteX20" fmla="*/ 1108532 w 1917680"/>
              <a:gd name="connsiteY20" fmla="*/ 134861 h 189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7680" h="1897674">
                <a:moveTo>
                  <a:pt x="1108532" y="134861"/>
                </a:moveTo>
                <a:cubicBezTo>
                  <a:pt x="1108532" y="60379"/>
                  <a:pt x="1168911" y="0"/>
                  <a:pt x="1243393" y="0"/>
                </a:cubicBezTo>
                <a:lnTo>
                  <a:pt x="1243390" y="0"/>
                </a:lnTo>
                <a:lnTo>
                  <a:pt x="1243390" y="0"/>
                </a:lnTo>
                <a:lnTo>
                  <a:pt x="1445677" y="0"/>
                </a:lnTo>
                <a:lnTo>
                  <a:pt x="1782819" y="0"/>
                </a:lnTo>
                <a:cubicBezTo>
                  <a:pt x="1857301" y="0"/>
                  <a:pt x="1917680" y="60379"/>
                  <a:pt x="1917680" y="134861"/>
                </a:cubicBezTo>
                <a:lnTo>
                  <a:pt x="1917680" y="1106977"/>
                </a:lnTo>
                <a:lnTo>
                  <a:pt x="1917680" y="1106977"/>
                </a:lnTo>
                <a:lnTo>
                  <a:pt x="1917680" y="1581395"/>
                </a:lnTo>
                <a:lnTo>
                  <a:pt x="1917680" y="1762813"/>
                </a:lnTo>
                <a:cubicBezTo>
                  <a:pt x="1917680" y="1837295"/>
                  <a:pt x="1857301" y="1897674"/>
                  <a:pt x="1782819" y="1897674"/>
                </a:cubicBezTo>
                <a:lnTo>
                  <a:pt x="1445677" y="1897674"/>
                </a:lnTo>
                <a:lnTo>
                  <a:pt x="1243390" y="1897674"/>
                </a:lnTo>
                <a:lnTo>
                  <a:pt x="1243390" y="1897674"/>
                </a:lnTo>
                <a:lnTo>
                  <a:pt x="1243393" y="1897674"/>
                </a:lnTo>
                <a:cubicBezTo>
                  <a:pt x="1168911" y="1897674"/>
                  <a:pt x="1108532" y="1837295"/>
                  <a:pt x="1108532" y="1762813"/>
                </a:cubicBezTo>
                <a:lnTo>
                  <a:pt x="1108532" y="1581395"/>
                </a:lnTo>
                <a:lnTo>
                  <a:pt x="0" y="1193674"/>
                </a:lnTo>
                <a:lnTo>
                  <a:pt x="1108532" y="1106977"/>
                </a:lnTo>
                <a:lnTo>
                  <a:pt x="1108532" y="134861"/>
                </a:lnTo>
                <a:close/>
              </a:path>
            </a:pathLst>
          </a:custGeom>
          <a:solidFill>
            <a:srgbClr val="F1D4D3"/>
          </a:solidFill>
          <a:ln w="12700"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993" dirty="0">
              <a:solidFill>
                <a:srgbClr val="FFFFFF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18" name="吹き出し">
            <a:extLst>
              <a:ext uri="{FF2B5EF4-FFF2-40B4-BE49-F238E27FC236}">
                <a16:creationId xmlns:a16="http://schemas.microsoft.com/office/drawing/2014/main" id="{8F63E482-D9C5-FF08-DECB-F7A9EC8B7BE1}"/>
              </a:ext>
            </a:extLst>
          </p:cNvPr>
          <p:cNvSpPr/>
          <p:nvPr/>
        </p:nvSpPr>
        <p:spPr>
          <a:xfrm>
            <a:off x="281583" y="2822511"/>
            <a:ext cx="2994273" cy="920336"/>
          </a:xfrm>
          <a:prstGeom prst="wedgeRoundRectCallout">
            <a:avLst>
              <a:gd name="adj1" fmla="val 74402"/>
              <a:gd name="adj2" fmla="val 72942"/>
              <a:gd name="adj3" fmla="val 16667"/>
            </a:avLst>
          </a:prstGeom>
          <a:solidFill>
            <a:srgbClr val="F1D4D3"/>
          </a:solidFill>
          <a:ln w="12700"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1654" dirty="0">
              <a:solidFill>
                <a:srgbClr val="FFFFFF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20" name="円形">
            <a:extLst>
              <a:ext uri="{FF2B5EF4-FFF2-40B4-BE49-F238E27FC236}">
                <a16:creationId xmlns:a16="http://schemas.microsoft.com/office/drawing/2014/main" id="{FDD171FD-5ADF-8BD8-B199-8DA8576E870D}"/>
              </a:ext>
            </a:extLst>
          </p:cNvPr>
          <p:cNvSpPr/>
          <p:nvPr/>
        </p:nvSpPr>
        <p:spPr>
          <a:xfrm>
            <a:off x="2248495" y="4994039"/>
            <a:ext cx="595313" cy="5953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5751" tIns="15751" rIns="15751" bIns="15751" numCol="1" anchor="ctr">
            <a:noAutofit/>
          </a:bodyPr>
          <a:lstStyle/>
          <a:p>
            <a:pPr algn="ctr" defTabSz="255922">
              <a:spcBef>
                <a:spcPts val="0"/>
              </a:spcBef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1654">
              <a:solidFill>
                <a:srgbClr val="000000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21" name="香り">
            <a:extLst>
              <a:ext uri="{FF2B5EF4-FFF2-40B4-BE49-F238E27FC236}">
                <a16:creationId xmlns:a16="http://schemas.microsoft.com/office/drawing/2014/main" id="{CD6507C9-F862-659F-98D8-E657BD940230}"/>
              </a:ext>
            </a:extLst>
          </p:cNvPr>
          <p:cNvSpPr txBox="1"/>
          <p:nvPr/>
        </p:nvSpPr>
        <p:spPr>
          <a:xfrm>
            <a:off x="2278546" y="5154883"/>
            <a:ext cx="512706" cy="290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5751" tIns="15751" rIns="15751" bIns="15751" numCol="1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377977">
              <a:defRPr/>
            </a:pPr>
            <a:r>
              <a:rPr sz="1654" dirty="0" err="1">
                <a:solidFill>
                  <a:srgbClr val="000000"/>
                </a:solidFill>
                <a:latin typeface="+mj-ea"/>
                <a:ea typeface="+mj-ea"/>
              </a:rPr>
              <a:t>香り</a:t>
            </a:r>
            <a:endParaRPr sz="1654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22" name="円形">
            <a:extLst>
              <a:ext uri="{FF2B5EF4-FFF2-40B4-BE49-F238E27FC236}">
                <a16:creationId xmlns:a16="http://schemas.microsoft.com/office/drawing/2014/main" id="{88B0C03F-4CFC-C799-36DC-1FD4050C1086}"/>
              </a:ext>
            </a:extLst>
          </p:cNvPr>
          <p:cNvSpPr/>
          <p:nvPr/>
        </p:nvSpPr>
        <p:spPr>
          <a:xfrm>
            <a:off x="544020" y="3085306"/>
            <a:ext cx="595313" cy="5953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5751" tIns="15751" rIns="15751" bIns="15751" numCol="1" anchor="ctr">
            <a:noAutofit/>
          </a:bodyPr>
          <a:lstStyle/>
          <a:p>
            <a:pPr algn="ctr" defTabSz="255922">
              <a:spcBef>
                <a:spcPts val="0"/>
              </a:spcBef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r>
              <a:rPr lang="ja-JP" altLang="en-US" sz="1654" b="1" dirty="0">
                <a:solidFill>
                  <a:srgbClr val="000000"/>
                </a:solidFill>
                <a:latin typeface="+mj-ea"/>
                <a:ea typeface="+mj-ea"/>
                <a:sym typeface="ヒラギノ角ゴ ProN W4"/>
              </a:rPr>
              <a:t>形</a:t>
            </a:r>
            <a:endParaRPr sz="1654" b="1" dirty="0">
              <a:solidFill>
                <a:srgbClr val="000000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24" name="円形">
            <a:extLst>
              <a:ext uri="{FF2B5EF4-FFF2-40B4-BE49-F238E27FC236}">
                <a16:creationId xmlns:a16="http://schemas.microsoft.com/office/drawing/2014/main" id="{5228D564-A5AF-5B40-803F-86066AB93F93}"/>
              </a:ext>
            </a:extLst>
          </p:cNvPr>
          <p:cNvSpPr/>
          <p:nvPr/>
        </p:nvSpPr>
        <p:spPr>
          <a:xfrm>
            <a:off x="2242209" y="3085306"/>
            <a:ext cx="595313" cy="5953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5751" tIns="15751" rIns="15751" bIns="15751" numCol="1" anchor="ctr">
            <a:noAutofit/>
          </a:bodyPr>
          <a:lstStyle/>
          <a:p>
            <a:pPr algn="ctr" defTabSz="255922">
              <a:spcBef>
                <a:spcPts val="0"/>
              </a:spcBef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1654">
              <a:solidFill>
                <a:srgbClr val="000000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25" name="色・光沢">
            <a:extLst>
              <a:ext uri="{FF2B5EF4-FFF2-40B4-BE49-F238E27FC236}">
                <a16:creationId xmlns:a16="http://schemas.microsoft.com/office/drawing/2014/main" id="{40CC4CA4-915E-BD0E-D37C-E3B678911B91}"/>
              </a:ext>
            </a:extLst>
          </p:cNvPr>
          <p:cNvSpPr txBox="1"/>
          <p:nvPr/>
        </p:nvSpPr>
        <p:spPr>
          <a:xfrm>
            <a:off x="2173428" y="3249805"/>
            <a:ext cx="742388" cy="3948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5751" tIns="15751" rIns="15751" bIns="15751" numCol="1" anchor="t">
            <a:normAutofit/>
          </a:bodyPr>
          <a:lstStyle>
            <a:lvl1pPr algn="ctr" defTabSz="402336">
              <a:lnSpc>
                <a:spcPct val="100000"/>
              </a:lnSpc>
              <a:spcBef>
                <a:spcPts val="0"/>
              </a:spcBef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332619">
              <a:defRPr/>
            </a:pPr>
            <a:r>
              <a:rPr sz="1654" dirty="0" err="1">
                <a:solidFill>
                  <a:srgbClr val="000000"/>
                </a:solidFill>
                <a:latin typeface="+mj-ea"/>
                <a:ea typeface="+mj-ea"/>
              </a:rPr>
              <a:t>光沢</a:t>
            </a:r>
            <a:endParaRPr sz="1654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26" name="円形">
            <a:extLst>
              <a:ext uri="{FF2B5EF4-FFF2-40B4-BE49-F238E27FC236}">
                <a16:creationId xmlns:a16="http://schemas.microsoft.com/office/drawing/2014/main" id="{D09DA5F8-78F4-E46D-DA4F-7E48C09579BC}"/>
              </a:ext>
            </a:extLst>
          </p:cNvPr>
          <p:cNvSpPr/>
          <p:nvPr/>
        </p:nvSpPr>
        <p:spPr>
          <a:xfrm>
            <a:off x="4099340" y="2072117"/>
            <a:ext cx="595313" cy="5953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5751" tIns="15751" rIns="15751" bIns="15751" numCol="1" anchor="ctr">
            <a:noAutofit/>
          </a:bodyPr>
          <a:lstStyle/>
          <a:p>
            <a:pPr algn="ctr" defTabSz="255922">
              <a:spcBef>
                <a:spcPts val="0"/>
              </a:spcBef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1654">
              <a:solidFill>
                <a:srgbClr val="000000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27" name="食感">
            <a:extLst>
              <a:ext uri="{FF2B5EF4-FFF2-40B4-BE49-F238E27FC236}">
                <a16:creationId xmlns:a16="http://schemas.microsoft.com/office/drawing/2014/main" id="{0839136A-A0A6-0212-793E-1EF387FAA734}"/>
              </a:ext>
            </a:extLst>
          </p:cNvPr>
          <p:cNvSpPr txBox="1"/>
          <p:nvPr/>
        </p:nvSpPr>
        <p:spPr>
          <a:xfrm>
            <a:off x="4025768" y="2143864"/>
            <a:ext cx="725321" cy="371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5751" tIns="15751" rIns="15751" bIns="15751" numCol="1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377977">
              <a:defRPr/>
            </a:pPr>
            <a:r>
              <a:rPr sz="1654" dirty="0" err="1">
                <a:solidFill>
                  <a:srgbClr val="000000"/>
                </a:solidFill>
                <a:latin typeface="+mj-ea"/>
                <a:ea typeface="+mj-ea"/>
              </a:rPr>
              <a:t>食感</a:t>
            </a:r>
            <a:endParaRPr sz="1654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28" name="円形">
            <a:extLst>
              <a:ext uri="{FF2B5EF4-FFF2-40B4-BE49-F238E27FC236}">
                <a16:creationId xmlns:a16="http://schemas.microsoft.com/office/drawing/2014/main" id="{E7CA1C6F-0B22-83A5-C617-52D64E7D4CC7}"/>
              </a:ext>
            </a:extLst>
          </p:cNvPr>
          <p:cNvSpPr/>
          <p:nvPr/>
        </p:nvSpPr>
        <p:spPr>
          <a:xfrm>
            <a:off x="4830766" y="2075859"/>
            <a:ext cx="595313" cy="5953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5751" tIns="15751" rIns="15751" bIns="15751" numCol="1" anchor="ctr">
            <a:noAutofit/>
          </a:bodyPr>
          <a:lstStyle/>
          <a:p>
            <a:pPr algn="ctr" defTabSz="255922">
              <a:spcBef>
                <a:spcPts val="0"/>
              </a:spcBef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1654" dirty="0">
              <a:solidFill>
                <a:srgbClr val="000000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29" name="温度">
            <a:extLst>
              <a:ext uri="{FF2B5EF4-FFF2-40B4-BE49-F238E27FC236}">
                <a16:creationId xmlns:a16="http://schemas.microsoft.com/office/drawing/2014/main" id="{6D53C76F-93D9-93DD-CF67-2C1119A2DADA}"/>
              </a:ext>
            </a:extLst>
          </p:cNvPr>
          <p:cNvSpPr txBox="1"/>
          <p:nvPr/>
        </p:nvSpPr>
        <p:spPr>
          <a:xfrm>
            <a:off x="4762911" y="2147407"/>
            <a:ext cx="725321" cy="371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5751" tIns="15751" rIns="15751" bIns="15751" numCol="1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377977">
              <a:defRPr/>
            </a:pPr>
            <a:r>
              <a:rPr sz="1654" dirty="0" err="1">
                <a:solidFill>
                  <a:srgbClr val="000000"/>
                </a:solidFill>
                <a:latin typeface="+mj-ea"/>
                <a:ea typeface="+mj-ea"/>
              </a:rPr>
              <a:t>温度</a:t>
            </a:r>
            <a:endParaRPr sz="1654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32" name="四角形: 角を丸くする 831">
            <a:extLst>
              <a:ext uri="{FF2B5EF4-FFF2-40B4-BE49-F238E27FC236}">
                <a16:creationId xmlns:a16="http://schemas.microsoft.com/office/drawing/2014/main" id="{BB2DA64D-DE89-4897-7058-B5B3DD2A7CD3}"/>
              </a:ext>
            </a:extLst>
          </p:cNvPr>
          <p:cNvSpPr/>
          <p:nvPr/>
        </p:nvSpPr>
        <p:spPr>
          <a:xfrm>
            <a:off x="323528" y="2276872"/>
            <a:ext cx="1584000" cy="720000"/>
          </a:xfrm>
          <a:prstGeom prst="roundRect">
            <a:avLst/>
          </a:prstGeom>
          <a:solidFill>
            <a:srgbClr val="E7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6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833" name="テキスト ボックス 832">
            <a:extLst>
              <a:ext uri="{FF2B5EF4-FFF2-40B4-BE49-F238E27FC236}">
                <a16:creationId xmlns:a16="http://schemas.microsoft.com/office/drawing/2014/main" id="{F090F321-FCA5-6C0A-E30A-19BB6ED5E59B}"/>
              </a:ext>
            </a:extLst>
          </p:cNvPr>
          <p:cNvSpPr txBox="1"/>
          <p:nvPr/>
        </p:nvSpPr>
        <p:spPr>
          <a:xfrm>
            <a:off x="308256" y="2300699"/>
            <a:ext cx="910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kumimoji="1" lang="ja-JP" altLang="en-US" sz="1000" dirty="0">
                <a:solidFill>
                  <a:srgbClr val="0070C0"/>
                </a:solidFill>
                <a:latin typeface="+mj-ea"/>
                <a:ea typeface="+mj-ea"/>
              </a:rPr>
              <a:t>し かく</a:t>
            </a:r>
            <a:endParaRPr kumimoji="1" lang="en-US" altLang="ja-JP" sz="900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+mj-ea"/>
                <a:ea typeface="+mj-ea"/>
              </a:rPr>
              <a:t>視覚</a:t>
            </a:r>
          </a:p>
        </p:txBody>
      </p:sp>
      <p:sp>
        <p:nvSpPr>
          <p:cNvPr id="834" name="四角形: 角を丸くする 833">
            <a:extLst>
              <a:ext uri="{FF2B5EF4-FFF2-40B4-BE49-F238E27FC236}">
                <a16:creationId xmlns:a16="http://schemas.microsoft.com/office/drawing/2014/main" id="{A50355DC-308F-41EA-4658-35DE170C7C4C}"/>
              </a:ext>
            </a:extLst>
          </p:cNvPr>
          <p:cNvSpPr/>
          <p:nvPr/>
        </p:nvSpPr>
        <p:spPr>
          <a:xfrm>
            <a:off x="2411936" y="1844904"/>
            <a:ext cx="1584000" cy="720000"/>
          </a:xfrm>
          <a:prstGeom prst="roundRect">
            <a:avLst/>
          </a:prstGeom>
          <a:solidFill>
            <a:srgbClr val="E7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6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835" name="テキスト ボックス 834">
            <a:extLst>
              <a:ext uri="{FF2B5EF4-FFF2-40B4-BE49-F238E27FC236}">
                <a16:creationId xmlns:a16="http://schemas.microsoft.com/office/drawing/2014/main" id="{B0D5593F-D484-286A-EAFE-E44C9CF038F4}"/>
              </a:ext>
            </a:extLst>
          </p:cNvPr>
          <p:cNvSpPr txBox="1"/>
          <p:nvPr/>
        </p:nvSpPr>
        <p:spPr>
          <a:xfrm>
            <a:off x="2458237" y="1912838"/>
            <a:ext cx="8002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70C0"/>
                </a:solidFill>
                <a:latin typeface="+mj-ea"/>
                <a:ea typeface="+mj-ea"/>
              </a:rPr>
              <a:t>しょっ かく</a:t>
            </a:r>
            <a:endParaRPr kumimoji="1" lang="en-US" altLang="ja-JP" sz="1000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+mj-ea"/>
                <a:ea typeface="+mj-ea"/>
              </a:rPr>
              <a:t>触覚</a:t>
            </a:r>
          </a:p>
        </p:txBody>
      </p:sp>
      <p:sp>
        <p:nvSpPr>
          <p:cNvPr id="836" name="四角形: 角を丸くする 835">
            <a:extLst>
              <a:ext uri="{FF2B5EF4-FFF2-40B4-BE49-F238E27FC236}">
                <a16:creationId xmlns:a16="http://schemas.microsoft.com/office/drawing/2014/main" id="{E889A4B5-B2D4-771F-BAE8-C75294B84364}"/>
              </a:ext>
            </a:extLst>
          </p:cNvPr>
          <p:cNvSpPr/>
          <p:nvPr/>
        </p:nvSpPr>
        <p:spPr>
          <a:xfrm>
            <a:off x="395536" y="4811761"/>
            <a:ext cx="1584000" cy="720000"/>
          </a:xfrm>
          <a:prstGeom prst="roundRect">
            <a:avLst/>
          </a:prstGeom>
          <a:solidFill>
            <a:srgbClr val="E7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6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837" name="テキスト ボックス 836">
            <a:extLst>
              <a:ext uri="{FF2B5EF4-FFF2-40B4-BE49-F238E27FC236}">
                <a16:creationId xmlns:a16="http://schemas.microsoft.com/office/drawing/2014/main" id="{5BB22271-0F94-FF63-13EB-9CF1BA774622}"/>
              </a:ext>
            </a:extLst>
          </p:cNvPr>
          <p:cNvSpPr txBox="1"/>
          <p:nvPr/>
        </p:nvSpPr>
        <p:spPr>
          <a:xfrm>
            <a:off x="459882" y="4894310"/>
            <a:ext cx="8002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70C0"/>
                </a:solidFill>
                <a:latin typeface="+mj-ea"/>
                <a:ea typeface="+mj-ea"/>
              </a:rPr>
              <a:t>きゅう かく</a:t>
            </a:r>
            <a:endParaRPr kumimoji="1" lang="en-US" altLang="ja-JP" sz="1000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+mj-ea"/>
                <a:ea typeface="+mj-ea"/>
              </a:rPr>
              <a:t>嗅覚</a:t>
            </a:r>
          </a:p>
        </p:txBody>
      </p:sp>
      <p:pic>
        <p:nvPicPr>
          <p:cNvPr id="838" name="Picture 10" descr="無地の人体のイラスト（デフォルメ・正面）">
            <a:extLst>
              <a:ext uri="{FF2B5EF4-FFF2-40B4-BE49-F238E27FC236}">
                <a16:creationId xmlns:a16="http://schemas.microsoft.com/office/drawing/2014/main" id="{FFA5D8E9-4EFA-F5A7-D4F1-5C80A699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46" y="1705215"/>
            <a:ext cx="452398" cy="82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" name="Picture 12" descr="いろいろな色の目のイラスト（黒）">
            <a:extLst>
              <a:ext uri="{FF2B5EF4-FFF2-40B4-BE49-F238E27FC236}">
                <a16:creationId xmlns:a16="http://schemas.microsoft.com/office/drawing/2014/main" id="{CF68656E-77A4-76CA-A3A1-047A1DBE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2" y="2466977"/>
            <a:ext cx="654988" cy="38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" name="吹き出し">
            <a:extLst>
              <a:ext uri="{FF2B5EF4-FFF2-40B4-BE49-F238E27FC236}">
                <a16:creationId xmlns:a16="http://schemas.microsoft.com/office/drawing/2014/main" id="{0D374987-6BE1-5877-13B3-8F733079B0CA}"/>
              </a:ext>
            </a:extLst>
          </p:cNvPr>
          <p:cNvSpPr/>
          <p:nvPr/>
        </p:nvSpPr>
        <p:spPr>
          <a:xfrm>
            <a:off x="281583" y="3942736"/>
            <a:ext cx="2935432" cy="720000"/>
          </a:xfrm>
          <a:prstGeom prst="wedgeRoundRectCallout">
            <a:avLst>
              <a:gd name="adj1" fmla="val 62961"/>
              <a:gd name="adj2" fmla="val -23737"/>
              <a:gd name="adj3" fmla="val 16667"/>
            </a:avLst>
          </a:prstGeom>
          <a:solidFill>
            <a:srgbClr val="F1D4D3"/>
          </a:solidFill>
          <a:ln w="12700"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993" dirty="0">
              <a:solidFill>
                <a:srgbClr val="FFFFFF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43" name="四角形: 角を丸くする 842">
            <a:extLst>
              <a:ext uri="{FF2B5EF4-FFF2-40B4-BE49-F238E27FC236}">
                <a16:creationId xmlns:a16="http://schemas.microsoft.com/office/drawing/2014/main" id="{31E25AB6-7505-1BB2-3E36-E0BA967F1F55}"/>
              </a:ext>
            </a:extLst>
          </p:cNvPr>
          <p:cNvSpPr/>
          <p:nvPr/>
        </p:nvSpPr>
        <p:spPr>
          <a:xfrm>
            <a:off x="395536" y="3853703"/>
            <a:ext cx="1584000" cy="720000"/>
          </a:xfrm>
          <a:prstGeom prst="roundRect">
            <a:avLst/>
          </a:prstGeom>
          <a:solidFill>
            <a:srgbClr val="E7F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6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844" name="テキスト ボックス 843">
            <a:extLst>
              <a:ext uri="{FF2B5EF4-FFF2-40B4-BE49-F238E27FC236}">
                <a16:creationId xmlns:a16="http://schemas.microsoft.com/office/drawing/2014/main" id="{353346E3-7E3F-ADCE-EB4B-4BD4F82E3F9D}"/>
              </a:ext>
            </a:extLst>
          </p:cNvPr>
          <p:cNvSpPr txBox="1"/>
          <p:nvPr/>
        </p:nvSpPr>
        <p:spPr>
          <a:xfrm>
            <a:off x="434277" y="3882223"/>
            <a:ext cx="8002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dirty="0">
                <a:solidFill>
                  <a:srgbClr val="0070C0"/>
                </a:solidFill>
                <a:latin typeface="+mj-ea"/>
                <a:ea typeface="+mj-ea"/>
              </a:rPr>
              <a:t>ちょう かく</a:t>
            </a:r>
            <a:endParaRPr kumimoji="1" lang="en-US" altLang="ja-JP" sz="1000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+mj-ea"/>
                <a:ea typeface="+mj-ea"/>
              </a:rPr>
              <a:t>聴覚</a:t>
            </a:r>
          </a:p>
        </p:txBody>
      </p:sp>
      <p:pic>
        <p:nvPicPr>
          <p:cNvPr id="845" name="Picture 14">
            <a:extLst>
              <a:ext uri="{FF2B5EF4-FFF2-40B4-BE49-F238E27FC236}">
                <a16:creationId xmlns:a16="http://schemas.microsoft.com/office/drawing/2014/main" id="{2296C45C-34D2-8A81-325F-EEEC1A71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71" y="3846358"/>
            <a:ext cx="622935" cy="7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6" name="Picture 2" descr="鼻のイラスト（人体）">
            <a:extLst>
              <a:ext uri="{FF2B5EF4-FFF2-40B4-BE49-F238E27FC236}">
                <a16:creationId xmlns:a16="http://schemas.microsoft.com/office/drawing/2014/main" id="{94776EBD-9000-B560-9608-6A7F7B95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58" y="4859163"/>
            <a:ext cx="658966" cy="65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1" name="吹き出し">
            <a:extLst>
              <a:ext uri="{FF2B5EF4-FFF2-40B4-BE49-F238E27FC236}">
                <a16:creationId xmlns:a16="http://schemas.microsoft.com/office/drawing/2014/main" id="{8BA1041F-0B45-BA2A-17FB-C3D8871D5871}"/>
              </a:ext>
            </a:extLst>
          </p:cNvPr>
          <p:cNvSpPr/>
          <p:nvPr/>
        </p:nvSpPr>
        <p:spPr>
          <a:xfrm>
            <a:off x="5980431" y="1761785"/>
            <a:ext cx="3040148" cy="3985481"/>
          </a:xfrm>
          <a:prstGeom prst="roundRect">
            <a:avLst>
              <a:gd name="adj" fmla="val 10450"/>
            </a:avLst>
          </a:prstGeom>
          <a:solidFill>
            <a:srgbClr val="F1D4D3"/>
          </a:solidFill>
          <a:ln w="12700"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993" dirty="0">
              <a:solidFill>
                <a:srgbClr val="FFFFFF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52" name="四角形: 角を丸くする 851">
            <a:extLst>
              <a:ext uri="{FF2B5EF4-FFF2-40B4-BE49-F238E27FC236}">
                <a16:creationId xmlns:a16="http://schemas.microsoft.com/office/drawing/2014/main" id="{19B22ADD-80FA-D71B-49A5-0A0DF8FAF773}"/>
              </a:ext>
            </a:extLst>
          </p:cNvPr>
          <p:cNvSpPr/>
          <p:nvPr/>
        </p:nvSpPr>
        <p:spPr>
          <a:xfrm>
            <a:off x="6400113" y="2461458"/>
            <a:ext cx="2363810" cy="1952191"/>
          </a:xfrm>
          <a:prstGeom prst="roundRect">
            <a:avLst>
              <a:gd name="adj" fmla="val 7977"/>
            </a:avLst>
          </a:prstGeom>
          <a:solidFill>
            <a:srgbClr val="FFFFCC">
              <a:alpha val="40000"/>
            </a:srgbClr>
          </a:solidFill>
          <a:ln>
            <a:solidFill>
              <a:srgbClr val="A5002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6" dirty="0">
              <a:latin typeface="+mj-ea"/>
              <a:ea typeface="+mj-ea"/>
            </a:endParaRPr>
          </a:p>
        </p:txBody>
      </p:sp>
      <p:sp>
        <p:nvSpPr>
          <p:cNvPr id="853" name="円形">
            <a:extLst>
              <a:ext uri="{FF2B5EF4-FFF2-40B4-BE49-F238E27FC236}">
                <a16:creationId xmlns:a16="http://schemas.microsoft.com/office/drawing/2014/main" id="{46983079-5C6C-ABD6-961C-422561BD1F85}"/>
              </a:ext>
            </a:extLst>
          </p:cNvPr>
          <p:cNvSpPr/>
          <p:nvPr/>
        </p:nvSpPr>
        <p:spPr>
          <a:xfrm>
            <a:off x="6890668" y="2849869"/>
            <a:ext cx="1454673" cy="1290040"/>
          </a:xfrm>
          <a:prstGeom prst="ellipse">
            <a:avLst/>
          </a:prstGeom>
          <a:ln w="190500">
            <a:solidFill>
              <a:srgbClr val="FFFFFF"/>
            </a:solidFill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993">
              <a:solidFill>
                <a:srgbClr val="FFFFFF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54" name="円形">
            <a:extLst>
              <a:ext uri="{FF2B5EF4-FFF2-40B4-BE49-F238E27FC236}">
                <a16:creationId xmlns:a16="http://schemas.microsoft.com/office/drawing/2014/main" id="{E20005CA-CC8D-AD1C-2028-5BC76EE0F645}"/>
              </a:ext>
            </a:extLst>
          </p:cNvPr>
          <p:cNvSpPr/>
          <p:nvPr/>
        </p:nvSpPr>
        <p:spPr>
          <a:xfrm>
            <a:off x="7969883" y="2962328"/>
            <a:ext cx="653022" cy="653022"/>
          </a:xfrm>
          <a:prstGeom prst="ellipse">
            <a:avLst/>
          </a:prstGeom>
          <a:solidFill>
            <a:srgbClr val="FFCC99"/>
          </a:solidFill>
          <a:ln w="12700">
            <a:solidFill>
              <a:srgbClr val="A50021"/>
            </a:solidFill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993">
              <a:solidFill>
                <a:srgbClr val="000000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55" name="塩味">
            <a:extLst>
              <a:ext uri="{FF2B5EF4-FFF2-40B4-BE49-F238E27FC236}">
                <a16:creationId xmlns:a16="http://schemas.microsoft.com/office/drawing/2014/main" id="{1C430778-8D74-ED0A-FA30-85C64C8CEC83}"/>
              </a:ext>
            </a:extLst>
          </p:cNvPr>
          <p:cNvSpPr txBox="1"/>
          <p:nvPr/>
        </p:nvSpPr>
        <p:spPr>
          <a:xfrm>
            <a:off x="8026672" y="3149153"/>
            <a:ext cx="542402" cy="29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51" tIns="15751" rIns="15751" bIns="15751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377977">
              <a:defRPr/>
            </a:pPr>
            <a:r>
              <a:rPr sz="1654" dirty="0" err="1">
                <a:solidFill>
                  <a:srgbClr val="000000"/>
                </a:solidFill>
                <a:latin typeface="+mj-ea"/>
                <a:ea typeface="+mj-ea"/>
              </a:rPr>
              <a:t>塩味</a:t>
            </a:r>
            <a:endParaRPr sz="1654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56" name="円形">
            <a:extLst>
              <a:ext uri="{FF2B5EF4-FFF2-40B4-BE49-F238E27FC236}">
                <a16:creationId xmlns:a16="http://schemas.microsoft.com/office/drawing/2014/main" id="{6FC7A3F6-8886-004B-CD54-6ED4854AEC8C}"/>
              </a:ext>
            </a:extLst>
          </p:cNvPr>
          <p:cNvSpPr/>
          <p:nvPr/>
        </p:nvSpPr>
        <p:spPr>
          <a:xfrm>
            <a:off x="7785055" y="3690875"/>
            <a:ext cx="653022" cy="653022"/>
          </a:xfrm>
          <a:prstGeom prst="ellipse">
            <a:avLst/>
          </a:prstGeom>
          <a:solidFill>
            <a:srgbClr val="FFCC99"/>
          </a:solidFill>
          <a:ln w="6350">
            <a:solidFill>
              <a:srgbClr val="A50021"/>
            </a:solidFill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993">
              <a:solidFill>
                <a:srgbClr val="000000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57" name="酸味">
            <a:extLst>
              <a:ext uri="{FF2B5EF4-FFF2-40B4-BE49-F238E27FC236}">
                <a16:creationId xmlns:a16="http://schemas.microsoft.com/office/drawing/2014/main" id="{99AC253B-04CB-3F75-5247-B24633B212AB}"/>
              </a:ext>
            </a:extLst>
          </p:cNvPr>
          <p:cNvSpPr txBox="1"/>
          <p:nvPr/>
        </p:nvSpPr>
        <p:spPr>
          <a:xfrm>
            <a:off x="7877710" y="3867939"/>
            <a:ext cx="495119" cy="31399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51" tIns="15751" rIns="15751" bIns="15751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377977">
              <a:defRPr/>
            </a:pPr>
            <a:r>
              <a:rPr lang="ja-JP" altLang="en-US" sz="1654" dirty="0">
                <a:solidFill>
                  <a:srgbClr val="000000"/>
                </a:solidFill>
                <a:latin typeface="+mj-ea"/>
                <a:ea typeface="+mj-ea"/>
              </a:rPr>
              <a:t>酸味</a:t>
            </a:r>
            <a:endParaRPr sz="1654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58" name="円形">
            <a:extLst>
              <a:ext uri="{FF2B5EF4-FFF2-40B4-BE49-F238E27FC236}">
                <a16:creationId xmlns:a16="http://schemas.microsoft.com/office/drawing/2014/main" id="{2AAAE524-0E3D-57C6-B1A8-65D400057D9B}"/>
              </a:ext>
            </a:extLst>
          </p:cNvPr>
          <p:cNvSpPr/>
          <p:nvPr/>
        </p:nvSpPr>
        <p:spPr>
          <a:xfrm>
            <a:off x="6890668" y="3700853"/>
            <a:ext cx="653022" cy="653022"/>
          </a:xfrm>
          <a:prstGeom prst="ellipse">
            <a:avLst/>
          </a:prstGeom>
          <a:solidFill>
            <a:srgbClr val="FFCC99"/>
          </a:solidFill>
          <a:ln w="12700">
            <a:solidFill>
              <a:srgbClr val="A50021"/>
            </a:solidFill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993">
              <a:solidFill>
                <a:srgbClr val="000000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59" name="苦味">
            <a:extLst>
              <a:ext uri="{FF2B5EF4-FFF2-40B4-BE49-F238E27FC236}">
                <a16:creationId xmlns:a16="http://schemas.microsoft.com/office/drawing/2014/main" id="{64352B2F-D712-E623-5E50-159FA2693CDA}"/>
              </a:ext>
            </a:extLst>
          </p:cNvPr>
          <p:cNvSpPr txBox="1"/>
          <p:nvPr/>
        </p:nvSpPr>
        <p:spPr>
          <a:xfrm>
            <a:off x="6910868" y="3854392"/>
            <a:ext cx="653022" cy="338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51" tIns="15751" rIns="15751" bIns="15751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377977">
              <a:defRPr/>
            </a:pPr>
            <a:r>
              <a:rPr lang="ja-JP" altLang="en-US" sz="1654" dirty="0">
                <a:solidFill>
                  <a:srgbClr val="000000"/>
                </a:solidFill>
                <a:latin typeface="+mj-ea"/>
                <a:ea typeface="+mj-ea"/>
              </a:rPr>
              <a:t>苦味</a:t>
            </a:r>
            <a:endParaRPr sz="1654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860" name="円形">
            <a:extLst>
              <a:ext uri="{FF2B5EF4-FFF2-40B4-BE49-F238E27FC236}">
                <a16:creationId xmlns:a16="http://schemas.microsoft.com/office/drawing/2014/main" id="{80A62C0B-B413-3295-B72C-358A83D72779}"/>
              </a:ext>
            </a:extLst>
          </p:cNvPr>
          <p:cNvSpPr/>
          <p:nvPr/>
        </p:nvSpPr>
        <p:spPr>
          <a:xfrm>
            <a:off x="6562756" y="2962328"/>
            <a:ext cx="653022" cy="653022"/>
          </a:xfrm>
          <a:prstGeom prst="ellipse">
            <a:avLst/>
          </a:prstGeom>
          <a:solidFill>
            <a:srgbClr val="FFCC99"/>
          </a:solidFill>
          <a:ln w="12700">
            <a:solidFill>
              <a:srgbClr val="A50021"/>
            </a:solidFill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993">
              <a:solidFill>
                <a:srgbClr val="FFFFFF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61" name="うま味">
            <a:extLst>
              <a:ext uri="{FF2B5EF4-FFF2-40B4-BE49-F238E27FC236}">
                <a16:creationId xmlns:a16="http://schemas.microsoft.com/office/drawing/2014/main" id="{951A792A-D837-611E-09D5-85561E53C6C6}"/>
              </a:ext>
            </a:extLst>
          </p:cNvPr>
          <p:cNvSpPr txBox="1"/>
          <p:nvPr/>
        </p:nvSpPr>
        <p:spPr>
          <a:xfrm>
            <a:off x="6487774" y="3139942"/>
            <a:ext cx="768996" cy="31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51" tIns="15751" rIns="15751" bIns="15751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377977">
              <a:defRPr/>
            </a:pPr>
            <a:r>
              <a:rPr lang="ja-JP" altLang="en-US" sz="1654" dirty="0">
                <a:solidFill>
                  <a:srgbClr val="000000"/>
                </a:solidFill>
                <a:latin typeface="+mj-ea"/>
                <a:ea typeface="+mj-ea"/>
                <a:cs typeface="Microsoft Himalaya" panose="01010100010101010101" pitchFamily="2" charset="0"/>
              </a:rPr>
              <a:t>うま味</a:t>
            </a:r>
            <a:endParaRPr sz="1654" dirty="0">
              <a:solidFill>
                <a:srgbClr val="000000"/>
              </a:solidFill>
              <a:latin typeface="+mj-ea"/>
              <a:ea typeface="+mj-ea"/>
              <a:cs typeface="Microsoft Himalaya" panose="01010100010101010101" pitchFamily="2" charset="0"/>
            </a:endParaRPr>
          </a:p>
        </p:txBody>
      </p:sp>
      <p:sp>
        <p:nvSpPr>
          <p:cNvPr id="862" name="円形">
            <a:extLst>
              <a:ext uri="{FF2B5EF4-FFF2-40B4-BE49-F238E27FC236}">
                <a16:creationId xmlns:a16="http://schemas.microsoft.com/office/drawing/2014/main" id="{521985F6-8310-6282-95D5-B49CD2AC79CF}"/>
              </a:ext>
            </a:extLst>
          </p:cNvPr>
          <p:cNvSpPr/>
          <p:nvPr/>
        </p:nvSpPr>
        <p:spPr>
          <a:xfrm>
            <a:off x="7303354" y="2490232"/>
            <a:ext cx="653022" cy="653022"/>
          </a:xfrm>
          <a:prstGeom prst="ellipse">
            <a:avLst/>
          </a:prstGeom>
          <a:solidFill>
            <a:srgbClr val="FFCC99"/>
          </a:solidFill>
          <a:ln w="12700">
            <a:solidFill>
              <a:srgbClr val="A50021"/>
            </a:solidFill>
            <a:miter lim="400000"/>
          </a:ln>
        </p:spPr>
        <p:txBody>
          <a:bodyPr lIns="15751" tIns="15751" rIns="15751" bIns="15751" anchor="ctr"/>
          <a:lstStyle/>
          <a:p>
            <a:pPr algn="ctr" defTabSz="255922">
              <a:spcBef>
                <a:spcPts val="0"/>
              </a:spcBef>
              <a:defRPr sz="3200">
                <a:solidFill>
                  <a:srgbClr val="FFFFFF"/>
                </a:solidFill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endParaRPr sz="993">
              <a:solidFill>
                <a:srgbClr val="FFFFFF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863" name="うま味">
            <a:extLst>
              <a:ext uri="{FF2B5EF4-FFF2-40B4-BE49-F238E27FC236}">
                <a16:creationId xmlns:a16="http://schemas.microsoft.com/office/drawing/2014/main" id="{BE1B8F47-9056-5A11-5B80-D23058285942}"/>
              </a:ext>
            </a:extLst>
          </p:cNvPr>
          <p:cNvSpPr txBox="1"/>
          <p:nvPr/>
        </p:nvSpPr>
        <p:spPr>
          <a:xfrm>
            <a:off x="7259388" y="2637362"/>
            <a:ext cx="768996" cy="31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5751" tIns="15751" rIns="15751" bIns="15751" anchor="b">
            <a:norm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377977">
              <a:defRPr/>
            </a:pPr>
            <a:r>
              <a:rPr lang="ja-JP" altLang="en-US" sz="1654" dirty="0">
                <a:solidFill>
                  <a:srgbClr val="000000"/>
                </a:solidFill>
                <a:latin typeface="+mj-ea"/>
                <a:ea typeface="+mj-ea"/>
                <a:cs typeface="Microsoft Himalaya" panose="01010100010101010101" pitchFamily="2" charset="0"/>
              </a:rPr>
              <a:t>甘味</a:t>
            </a:r>
            <a:endParaRPr sz="1654" dirty="0">
              <a:solidFill>
                <a:srgbClr val="000000"/>
              </a:solidFill>
              <a:latin typeface="+mj-ea"/>
              <a:ea typeface="+mj-ea"/>
              <a:cs typeface="Microsoft Himalaya" panose="01010100010101010101" pitchFamily="2" charset="0"/>
            </a:endParaRPr>
          </a:p>
        </p:txBody>
      </p:sp>
      <p:sp>
        <p:nvSpPr>
          <p:cNvPr id="864" name="四角形: 角を丸くする 863">
            <a:extLst>
              <a:ext uri="{FF2B5EF4-FFF2-40B4-BE49-F238E27FC236}">
                <a16:creationId xmlns:a16="http://schemas.microsoft.com/office/drawing/2014/main" id="{5BE0D715-C244-C3D9-7095-2E4FE0118DCA}"/>
              </a:ext>
            </a:extLst>
          </p:cNvPr>
          <p:cNvSpPr/>
          <p:nvPr/>
        </p:nvSpPr>
        <p:spPr>
          <a:xfrm>
            <a:off x="6781079" y="1248348"/>
            <a:ext cx="1607345" cy="720000"/>
          </a:xfrm>
          <a:prstGeom prst="roundRect">
            <a:avLst/>
          </a:prstGeom>
          <a:solidFill>
            <a:srgbClr val="FFFFCC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6" dirty="0">
              <a:latin typeface="+mj-ea"/>
              <a:ea typeface="+mj-ea"/>
            </a:endParaRPr>
          </a:p>
        </p:txBody>
      </p:sp>
      <p:sp>
        <p:nvSpPr>
          <p:cNvPr id="865" name="テキスト ボックス 864">
            <a:extLst>
              <a:ext uri="{FF2B5EF4-FFF2-40B4-BE49-F238E27FC236}">
                <a16:creationId xmlns:a16="http://schemas.microsoft.com/office/drawing/2014/main" id="{B1238165-FB95-3357-71F3-5B331DB939E3}"/>
              </a:ext>
            </a:extLst>
          </p:cNvPr>
          <p:cNvSpPr txBox="1"/>
          <p:nvPr/>
        </p:nvSpPr>
        <p:spPr>
          <a:xfrm>
            <a:off x="6702987" y="1280954"/>
            <a:ext cx="10505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A50021"/>
                </a:solidFill>
                <a:latin typeface="+mj-ea"/>
                <a:ea typeface="+mj-ea"/>
              </a:rPr>
              <a:t>み かく</a:t>
            </a:r>
            <a:endParaRPr kumimoji="1" lang="en-US" altLang="ja-JP" sz="1200" dirty="0">
              <a:solidFill>
                <a:srgbClr val="A5002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2800" b="1" dirty="0">
                <a:solidFill>
                  <a:srgbClr val="A50021"/>
                </a:solidFill>
                <a:latin typeface="+mj-ea"/>
                <a:ea typeface="+mj-ea"/>
              </a:rPr>
              <a:t>味覚</a:t>
            </a:r>
          </a:p>
        </p:txBody>
      </p:sp>
      <p:pic>
        <p:nvPicPr>
          <p:cNvPr id="866" name="Picture 2" descr="いろいろな色の舌のイラスト（通常）">
            <a:extLst>
              <a:ext uri="{FF2B5EF4-FFF2-40B4-BE49-F238E27FC236}">
                <a16:creationId xmlns:a16="http://schemas.microsoft.com/office/drawing/2014/main" id="{F4055668-A6E0-CC74-670D-69BE58AB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16" y="1362095"/>
            <a:ext cx="608382" cy="7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7" name="テキスト ボックス 866">
            <a:extLst>
              <a:ext uri="{FF2B5EF4-FFF2-40B4-BE49-F238E27FC236}">
                <a16:creationId xmlns:a16="http://schemas.microsoft.com/office/drawing/2014/main" id="{5B9E68C0-624B-0123-36CD-0E25D09845BF}"/>
              </a:ext>
            </a:extLst>
          </p:cNvPr>
          <p:cNvSpPr txBox="1"/>
          <p:nvPr/>
        </p:nvSpPr>
        <p:spPr>
          <a:xfrm>
            <a:off x="6077126" y="2047107"/>
            <a:ext cx="1147352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050" dirty="0">
                <a:solidFill>
                  <a:srgbClr val="A50021"/>
                </a:solidFill>
                <a:latin typeface="+mj-ea"/>
                <a:ea typeface="+mj-ea"/>
              </a:rPr>
              <a:t> </a:t>
            </a:r>
            <a:r>
              <a:rPr kumimoji="1" lang="ja-JP" altLang="en-US" sz="1050" dirty="0">
                <a:solidFill>
                  <a:srgbClr val="0070C0"/>
                </a:solidFill>
                <a:latin typeface="+mj-ea"/>
                <a:ea typeface="+mj-ea"/>
              </a:rPr>
              <a:t>き ほん み</a:t>
            </a:r>
            <a:endParaRPr kumimoji="1" lang="en-US" altLang="ja-JP" sz="1050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+mj-ea"/>
                <a:ea typeface="+mj-ea"/>
              </a:rPr>
              <a:t>基本味</a:t>
            </a:r>
          </a:p>
        </p:txBody>
      </p:sp>
      <p:sp>
        <p:nvSpPr>
          <p:cNvPr id="868" name="四角形: 角を丸くする 867">
            <a:extLst>
              <a:ext uri="{FF2B5EF4-FFF2-40B4-BE49-F238E27FC236}">
                <a16:creationId xmlns:a16="http://schemas.microsoft.com/office/drawing/2014/main" id="{683330DC-84CE-1A89-7177-D10EFA608D66}"/>
              </a:ext>
            </a:extLst>
          </p:cNvPr>
          <p:cNvSpPr/>
          <p:nvPr/>
        </p:nvSpPr>
        <p:spPr>
          <a:xfrm>
            <a:off x="6474330" y="4735546"/>
            <a:ext cx="2297377" cy="833051"/>
          </a:xfrm>
          <a:prstGeom prst="roundRect">
            <a:avLst>
              <a:gd name="adj" fmla="val 4455"/>
            </a:avLst>
          </a:prstGeom>
          <a:solidFill>
            <a:srgbClr val="CCECFF">
              <a:alpha val="40000"/>
            </a:srgb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06" dirty="0">
              <a:latin typeface="+mj-ea"/>
              <a:ea typeface="+mj-ea"/>
            </a:endParaRPr>
          </a:p>
        </p:txBody>
      </p:sp>
      <p:grpSp>
        <p:nvGrpSpPr>
          <p:cNvPr id="869" name="グループ化 868">
            <a:extLst>
              <a:ext uri="{FF2B5EF4-FFF2-40B4-BE49-F238E27FC236}">
                <a16:creationId xmlns:a16="http://schemas.microsoft.com/office/drawing/2014/main" id="{3A266058-88E8-6596-3E64-1277FFE41485}"/>
              </a:ext>
            </a:extLst>
          </p:cNvPr>
          <p:cNvGrpSpPr/>
          <p:nvPr/>
        </p:nvGrpSpPr>
        <p:grpSpPr>
          <a:xfrm>
            <a:off x="7377960" y="4886613"/>
            <a:ext cx="595313" cy="595313"/>
            <a:chOff x="7678964" y="3740879"/>
            <a:chExt cx="789797" cy="789797"/>
          </a:xfrm>
          <a:solidFill>
            <a:schemeClr val="bg1"/>
          </a:solidFill>
        </p:grpSpPr>
        <p:sp>
          <p:nvSpPr>
            <p:cNvPr id="870" name="円形">
              <a:extLst>
                <a:ext uri="{FF2B5EF4-FFF2-40B4-BE49-F238E27FC236}">
                  <a16:creationId xmlns:a16="http://schemas.microsoft.com/office/drawing/2014/main" id="{9F4C5A67-390B-2D9F-431E-9AADAD0851F2}"/>
                </a:ext>
              </a:extLst>
            </p:cNvPr>
            <p:cNvSpPr/>
            <p:nvPr/>
          </p:nvSpPr>
          <p:spPr>
            <a:xfrm>
              <a:off x="7678964" y="3740879"/>
              <a:ext cx="789797" cy="789797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15751" tIns="15751" rIns="15751" bIns="15751" anchor="ctr"/>
            <a:lstStyle/>
            <a:p>
              <a:pPr algn="ctr" defTabSz="255922">
                <a:spcBef>
                  <a:spcPts val="0"/>
                </a:spcBef>
                <a:defRPr sz="3200"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sz="1654">
                <a:solidFill>
                  <a:srgbClr val="000000"/>
                </a:solidFill>
                <a:latin typeface="+mj-ea"/>
                <a:ea typeface="+mj-ea"/>
                <a:sym typeface="ヒラギノ角ゴ ProN W4"/>
              </a:endParaRPr>
            </a:p>
          </p:txBody>
        </p:sp>
        <p:sp>
          <p:nvSpPr>
            <p:cNvPr id="871" name="辛味">
              <a:extLst>
                <a:ext uri="{FF2B5EF4-FFF2-40B4-BE49-F238E27FC236}">
                  <a16:creationId xmlns:a16="http://schemas.microsoft.com/office/drawing/2014/main" id="{84A6AC3C-439D-20A1-E7CD-10FFA05DE3A8}"/>
                </a:ext>
              </a:extLst>
            </p:cNvPr>
            <p:cNvSpPr txBox="1"/>
            <p:nvPr/>
          </p:nvSpPr>
          <p:spPr>
            <a:xfrm>
              <a:off x="7750229" y="3967509"/>
              <a:ext cx="656008" cy="360491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15751" tIns="15751" rIns="15751" bIns="15751" anchor="b">
              <a:no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50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377977">
                <a:defRPr/>
              </a:pPr>
              <a:r>
                <a:rPr sz="1654" dirty="0" err="1">
                  <a:solidFill>
                    <a:srgbClr val="000000"/>
                  </a:solidFill>
                  <a:latin typeface="+mj-ea"/>
                  <a:ea typeface="+mj-ea"/>
                </a:rPr>
                <a:t>辛味</a:t>
              </a:r>
              <a:endParaRPr sz="1654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72" name="グループ化 871">
            <a:extLst>
              <a:ext uri="{FF2B5EF4-FFF2-40B4-BE49-F238E27FC236}">
                <a16:creationId xmlns:a16="http://schemas.microsoft.com/office/drawing/2014/main" id="{90E64C94-B2F5-55E3-B281-BEE0207AFB6E}"/>
              </a:ext>
            </a:extLst>
          </p:cNvPr>
          <p:cNvGrpSpPr/>
          <p:nvPr/>
        </p:nvGrpSpPr>
        <p:grpSpPr>
          <a:xfrm>
            <a:off x="7997319" y="4891518"/>
            <a:ext cx="661295" cy="595313"/>
            <a:chOff x="7695527" y="5295394"/>
            <a:chExt cx="877335" cy="789797"/>
          </a:xfrm>
          <a:solidFill>
            <a:schemeClr val="bg1"/>
          </a:solidFill>
        </p:grpSpPr>
        <p:sp>
          <p:nvSpPr>
            <p:cNvPr id="873" name="円形">
              <a:extLst>
                <a:ext uri="{FF2B5EF4-FFF2-40B4-BE49-F238E27FC236}">
                  <a16:creationId xmlns:a16="http://schemas.microsoft.com/office/drawing/2014/main" id="{D06204B5-D46E-DE50-D610-B0C85C3DF544}"/>
                </a:ext>
              </a:extLst>
            </p:cNvPr>
            <p:cNvSpPr/>
            <p:nvPr/>
          </p:nvSpPr>
          <p:spPr>
            <a:xfrm>
              <a:off x="7742705" y="5295394"/>
              <a:ext cx="789797" cy="789797"/>
            </a:xfrm>
            <a:prstGeom prst="ellipse">
              <a:avLst/>
            </a:prstGeom>
            <a:grpFill/>
            <a:ln w="12700">
              <a:miter lim="400000"/>
            </a:ln>
          </p:spPr>
          <p:txBody>
            <a:bodyPr lIns="15751" tIns="15751" rIns="15751" bIns="15751" anchor="ctr"/>
            <a:lstStyle/>
            <a:p>
              <a:pPr algn="ctr" defTabSz="255922">
                <a:spcBef>
                  <a:spcPts val="0"/>
                </a:spcBef>
                <a:defRPr sz="3200">
                  <a:latin typeface="ヒラギノ角ゴ ProN W4"/>
                  <a:ea typeface="ヒラギノ角ゴ ProN W4"/>
                  <a:cs typeface="ヒラギノ角ゴ ProN W4"/>
                  <a:sym typeface="ヒラギノ角ゴ ProN W4"/>
                </a:defRPr>
              </a:pPr>
              <a:endParaRPr sz="1654">
                <a:solidFill>
                  <a:srgbClr val="000000"/>
                </a:solidFill>
                <a:latin typeface="+mj-ea"/>
                <a:ea typeface="+mj-ea"/>
                <a:sym typeface="ヒラギノ角ゴ ProN W4"/>
              </a:endParaRPr>
            </a:p>
          </p:txBody>
        </p:sp>
        <p:sp>
          <p:nvSpPr>
            <p:cNvPr id="874" name="渋味">
              <a:extLst>
                <a:ext uri="{FF2B5EF4-FFF2-40B4-BE49-F238E27FC236}">
                  <a16:creationId xmlns:a16="http://schemas.microsoft.com/office/drawing/2014/main" id="{992A140E-9173-FAAB-E613-0253E4B56B34}"/>
                </a:ext>
              </a:extLst>
            </p:cNvPr>
            <p:cNvSpPr txBox="1"/>
            <p:nvPr/>
          </p:nvSpPr>
          <p:spPr>
            <a:xfrm>
              <a:off x="7695527" y="5487712"/>
              <a:ext cx="877335" cy="3976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15751" tIns="15751" rIns="15751" bIns="15751" anchor="b">
              <a:noAutofit/>
            </a:bodyPr>
            <a:lstStyle>
              <a:lvl1pPr algn="ctr" defTabSz="457200">
                <a:lnSpc>
                  <a:spcPct val="100000"/>
                </a:lnSpc>
                <a:spcBef>
                  <a:spcPts val="0"/>
                </a:spcBef>
                <a:defRPr sz="50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defTabSz="377977">
                <a:defRPr/>
              </a:pPr>
              <a:r>
                <a:rPr sz="1654" dirty="0" err="1">
                  <a:solidFill>
                    <a:srgbClr val="000000"/>
                  </a:solidFill>
                  <a:latin typeface="+mj-ea"/>
                  <a:ea typeface="+mj-ea"/>
                </a:rPr>
                <a:t>渋味</a:t>
              </a:r>
              <a:endParaRPr sz="1654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876" name="Picture 8" descr="いろいろな形の舌のイラスト（歯型）">
            <a:extLst>
              <a:ext uri="{FF2B5EF4-FFF2-40B4-BE49-F238E27FC236}">
                <a16:creationId xmlns:a16="http://schemas.microsoft.com/office/drawing/2014/main" id="{598871B0-6FCE-5F0B-E845-F2B670D95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187" y="5171043"/>
            <a:ext cx="303917" cy="3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7" name="Picture 4" descr="腕が痛い人のイラスト | かわいいフリー素材集 いらすとや">
            <a:extLst>
              <a:ext uri="{FF2B5EF4-FFF2-40B4-BE49-F238E27FC236}">
                <a16:creationId xmlns:a16="http://schemas.microsoft.com/office/drawing/2014/main" id="{8A26B43F-BBAE-3FEA-F169-6929BFDA2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9" r="71986" b="24369"/>
          <a:stretch/>
        </p:blipFill>
        <p:spPr bwMode="auto">
          <a:xfrm>
            <a:off x="6546355" y="5229009"/>
            <a:ext cx="371769" cy="3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8" name="四角形: 角を丸くする 877">
            <a:extLst>
              <a:ext uri="{FF2B5EF4-FFF2-40B4-BE49-F238E27FC236}">
                <a16:creationId xmlns:a16="http://schemas.microsoft.com/office/drawing/2014/main" id="{30593C41-6790-3B72-8B8D-8372954BE14F}"/>
              </a:ext>
            </a:extLst>
          </p:cNvPr>
          <p:cNvSpPr/>
          <p:nvPr/>
        </p:nvSpPr>
        <p:spPr>
          <a:xfrm>
            <a:off x="3751722" y="5805264"/>
            <a:ext cx="1890445" cy="464943"/>
          </a:xfrm>
          <a:prstGeom prst="roundRect">
            <a:avLst/>
          </a:prstGeom>
          <a:solidFill>
            <a:srgbClr val="FFEAC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79" name="テキスト ボックス 878">
            <a:extLst>
              <a:ext uri="{FF2B5EF4-FFF2-40B4-BE49-F238E27FC236}">
                <a16:creationId xmlns:a16="http://schemas.microsoft.com/office/drawing/2014/main" id="{6E7E2148-3BFD-F210-A648-F9BC831AE1E7}"/>
              </a:ext>
            </a:extLst>
          </p:cNvPr>
          <p:cNvSpPr txBox="1"/>
          <p:nvPr/>
        </p:nvSpPr>
        <p:spPr>
          <a:xfrm>
            <a:off x="3889035" y="5805264"/>
            <a:ext cx="1680482" cy="464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食環境</a:t>
            </a:r>
          </a:p>
        </p:txBody>
      </p:sp>
      <p:sp>
        <p:nvSpPr>
          <p:cNvPr id="880" name="四角形: 角を丸くする 879">
            <a:extLst>
              <a:ext uri="{FF2B5EF4-FFF2-40B4-BE49-F238E27FC236}">
                <a16:creationId xmlns:a16="http://schemas.microsoft.com/office/drawing/2014/main" id="{143A1507-4E07-494D-8F05-0721262FE3B7}"/>
              </a:ext>
            </a:extLst>
          </p:cNvPr>
          <p:cNvSpPr/>
          <p:nvPr/>
        </p:nvSpPr>
        <p:spPr>
          <a:xfrm>
            <a:off x="1714714" y="5805264"/>
            <a:ext cx="1890445" cy="464943"/>
          </a:xfrm>
          <a:prstGeom prst="roundRect">
            <a:avLst/>
          </a:prstGeom>
          <a:solidFill>
            <a:srgbClr val="FFEAC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81" name="テキスト ボックス 880">
            <a:extLst>
              <a:ext uri="{FF2B5EF4-FFF2-40B4-BE49-F238E27FC236}">
                <a16:creationId xmlns:a16="http://schemas.microsoft.com/office/drawing/2014/main" id="{F5D807A5-4462-7A3C-630E-1FEB4E371AF5}"/>
              </a:ext>
            </a:extLst>
          </p:cNvPr>
          <p:cNvSpPr txBox="1"/>
          <p:nvPr/>
        </p:nvSpPr>
        <p:spPr>
          <a:xfrm>
            <a:off x="1714714" y="5805264"/>
            <a:ext cx="1817795" cy="464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外部環境</a:t>
            </a:r>
          </a:p>
        </p:txBody>
      </p:sp>
      <p:sp>
        <p:nvSpPr>
          <p:cNvPr id="882" name="四角形: 角を丸くする 881">
            <a:extLst>
              <a:ext uri="{FF2B5EF4-FFF2-40B4-BE49-F238E27FC236}">
                <a16:creationId xmlns:a16="http://schemas.microsoft.com/office/drawing/2014/main" id="{FFE309A8-8C40-99D7-0A52-115AF9E2FF52}"/>
              </a:ext>
            </a:extLst>
          </p:cNvPr>
          <p:cNvSpPr/>
          <p:nvPr/>
        </p:nvSpPr>
        <p:spPr>
          <a:xfrm>
            <a:off x="5833139" y="5805264"/>
            <a:ext cx="1890445" cy="464943"/>
          </a:xfrm>
          <a:prstGeom prst="roundRect">
            <a:avLst/>
          </a:prstGeom>
          <a:solidFill>
            <a:srgbClr val="FFEAC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83" name="テキスト ボックス 882">
            <a:extLst>
              <a:ext uri="{FF2B5EF4-FFF2-40B4-BE49-F238E27FC236}">
                <a16:creationId xmlns:a16="http://schemas.microsoft.com/office/drawing/2014/main" id="{2152F94D-97D6-75E1-26BC-10C3A9954390}"/>
              </a:ext>
            </a:extLst>
          </p:cNvPr>
          <p:cNvSpPr txBox="1"/>
          <p:nvPr/>
        </p:nvSpPr>
        <p:spPr>
          <a:xfrm>
            <a:off x="5788730" y="5805264"/>
            <a:ext cx="1934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身体の状態</a:t>
            </a:r>
          </a:p>
        </p:txBody>
      </p:sp>
      <p:sp>
        <p:nvSpPr>
          <p:cNvPr id="5" name="円形">
            <a:extLst>
              <a:ext uri="{FF2B5EF4-FFF2-40B4-BE49-F238E27FC236}">
                <a16:creationId xmlns:a16="http://schemas.microsoft.com/office/drawing/2014/main" id="{716C82CA-2CEF-2AA3-2FCC-F99D7C4972B5}"/>
              </a:ext>
            </a:extLst>
          </p:cNvPr>
          <p:cNvSpPr/>
          <p:nvPr/>
        </p:nvSpPr>
        <p:spPr>
          <a:xfrm>
            <a:off x="1393115" y="3085306"/>
            <a:ext cx="595313" cy="5953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5751" tIns="15751" rIns="15751" bIns="15751" numCol="1" anchor="ctr">
            <a:noAutofit/>
          </a:bodyPr>
          <a:lstStyle/>
          <a:p>
            <a:pPr algn="ctr" defTabSz="255922">
              <a:spcBef>
                <a:spcPts val="0"/>
              </a:spcBef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r>
              <a:rPr lang="ja-JP" altLang="en-US" sz="1654" b="1" dirty="0">
                <a:solidFill>
                  <a:srgbClr val="000000"/>
                </a:solidFill>
                <a:latin typeface="+mj-ea"/>
                <a:ea typeface="+mj-ea"/>
                <a:sym typeface="ヒラギノ角ゴ ProN W4"/>
              </a:rPr>
              <a:t>色</a:t>
            </a:r>
            <a:endParaRPr sz="1654" b="1" dirty="0">
              <a:solidFill>
                <a:srgbClr val="000000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6" name="円形">
            <a:extLst>
              <a:ext uri="{FF2B5EF4-FFF2-40B4-BE49-F238E27FC236}">
                <a16:creationId xmlns:a16="http://schemas.microsoft.com/office/drawing/2014/main" id="{A89C31E4-A49E-CFF3-C549-ED25BB056436}"/>
              </a:ext>
            </a:extLst>
          </p:cNvPr>
          <p:cNvSpPr/>
          <p:nvPr/>
        </p:nvSpPr>
        <p:spPr>
          <a:xfrm>
            <a:off x="2229222" y="4005064"/>
            <a:ext cx="595313" cy="595313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15751" tIns="15751" rIns="15751" bIns="15751" numCol="1" anchor="ctr">
            <a:noAutofit/>
          </a:bodyPr>
          <a:lstStyle/>
          <a:p>
            <a:pPr algn="ctr" defTabSz="255922">
              <a:spcBef>
                <a:spcPts val="0"/>
              </a:spcBef>
              <a:defRPr sz="3200">
                <a:latin typeface="ヒラギノ角ゴ ProN W4"/>
                <a:ea typeface="ヒラギノ角ゴ ProN W4"/>
                <a:cs typeface="ヒラギノ角ゴ ProN W4"/>
                <a:sym typeface="ヒラギノ角ゴ ProN W4"/>
              </a:defRPr>
            </a:pPr>
            <a:r>
              <a:rPr lang="ja-JP" altLang="en-US" sz="1654" b="1" dirty="0">
                <a:solidFill>
                  <a:srgbClr val="000000"/>
                </a:solidFill>
                <a:latin typeface="+mj-ea"/>
                <a:ea typeface="+mj-ea"/>
                <a:sym typeface="ヒラギノ角ゴ ProN W4"/>
              </a:rPr>
              <a:t>音</a:t>
            </a:r>
            <a:endParaRPr sz="1654" b="1" dirty="0">
              <a:solidFill>
                <a:srgbClr val="000000"/>
              </a:solidFill>
              <a:latin typeface="+mj-ea"/>
              <a:ea typeface="+mj-ea"/>
              <a:sym typeface="ヒラギノ角ゴ ProN W4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2632FF-5F56-4B98-8F43-8A9AF8724F41}"/>
              </a:ext>
            </a:extLst>
          </p:cNvPr>
          <p:cNvSpPr txBox="1"/>
          <p:nvPr/>
        </p:nvSpPr>
        <p:spPr>
          <a:xfrm>
            <a:off x="6171001" y="4483372"/>
            <a:ext cx="1147352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1050" dirty="0">
                <a:solidFill>
                  <a:srgbClr val="A50021"/>
                </a:solidFill>
                <a:latin typeface="+mj-ea"/>
                <a:ea typeface="+mj-ea"/>
              </a:rPr>
              <a:t> </a:t>
            </a:r>
            <a:r>
              <a:rPr kumimoji="1" lang="ja-JP" altLang="en-US" sz="1050" dirty="0">
                <a:solidFill>
                  <a:srgbClr val="0070C0"/>
                </a:solidFill>
                <a:latin typeface="+mj-ea"/>
                <a:ea typeface="+mj-ea"/>
              </a:rPr>
              <a:t>し げき</a:t>
            </a:r>
            <a:endParaRPr kumimoji="1" lang="en-US" altLang="ja-JP" sz="1050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b="1" dirty="0">
                <a:solidFill>
                  <a:srgbClr val="0070C0"/>
                </a:solidFill>
                <a:latin typeface="+mj-ea"/>
                <a:ea typeface="+mj-ea"/>
              </a:rPr>
              <a:t>刺激</a:t>
            </a: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4C0334B2-871A-4922-2E7C-C2DC4B7845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8749" y="6380301"/>
            <a:ext cx="360795" cy="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4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ﾎﾟｯﾌﾟ体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ﾎﾟｯﾌﾟ体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2">
      <a:majorFont>
        <a:latin typeface="Meiryo UI"/>
        <a:ea typeface="Meiryo UI"/>
        <a:cs typeface=""/>
      </a:majorFont>
      <a:minorFont>
        <a:latin typeface="Meiryo U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13650</TotalTime>
  <Pages>0</Pages>
  <Words>857</Words>
  <Characters>0</Characters>
  <Application>Microsoft Office PowerPoint</Application>
  <DocSecurity>0</DocSecurity>
  <PresentationFormat>画面に合わせる (4:3)</PresentationFormat>
  <Lines>0</Lines>
  <Paragraphs>104</Paragraphs>
  <Slides>4</Slides>
  <Notes>4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7" baseType="lpstr">
      <vt:lpstr>Meiryo UI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味の素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後藤　亜弥</dc:creator>
  <cp:lastModifiedBy>Mika Konishi</cp:lastModifiedBy>
  <cp:revision>693</cp:revision>
  <cp:lastPrinted>2026-02-04T07:24:18Z</cp:lastPrinted>
  <dcterms:created xsi:type="dcterms:W3CDTF">2005-05-19T04:10:15Z</dcterms:created>
  <dcterms:modified xsi:type="dcterms:W3CDTF">2026-03-29T07:06:31Z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1041-6.3.0.1727</vt:lpwstr>
  </property>
</Properties>
</file>